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72" y="3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E1005CB3-2AFD-45A7-9318-A409FD6E6CCA}" type="datetimeFigureOut">
              <a:rPr lang="es-ES" smtClean="0"/>
              <a:t>02/08/2020</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9340D04F-B551-4F12-8B2F-2B590D6F4B32}"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E1005CB3-2AFD-45A7-9318-A409FD6E6CCA}" type="datetimeFigureOut">
              <a:rPr lang="es-ES" smtClean="0"/>
              <a:t>02/08/2020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40D04F-B551-4F12-8B2F-2B590D6F4B32}"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E1005CB3-2AFD-45A7-9318-A409FD6E6CCA}" type="datetimeFigureOut">
              <a:rPr lang="es-ES" smtClean="0"/>
              <a:t>02/08/2020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40D04F-B551-4F12-8B2F-2B590D6F4B32}"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E1005CB3-2AFD-45A7-9318-A409FD6E6CCA}" type="datetimeFigureOut">
              <a:rPr lang="es-ES" smtClean="0"/>
              <a:t>02/08/2020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40D04F-B551-4F12-8B2F-2B590D6F4B32}"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E1005CB3-2AFD-45A7-9318-A409FD6E6CCA}" type="datetimeFigureOut">
              <a:rPr lang="es-ES" smtClean="0"/>
              <a:t>02/08/2020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40D04F-B551-4F12-8B2F-2B590D6F4B32}"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E1005CB3-2AFD-45A7-9318-A409FD6E6CCA}" type="datetimeFigureOut">
              <a:rPr lang="es-ES" smtClean="0"/>
              <a:t>02/08/2020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340D04F-B551-4F12-8B2F-2B590D6F4B32}"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E1005CB3-2AFD-45A7-9318-A409FD6E6CCA}" type="datetimeFigureOut">
              <a:rPr lang="es-ES" smtClean="0"/>
              <a:t>02/08/2020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340D04F-B551-4F12-8B2F-2B590D6F4B32}"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1005CB3-2AFD-45A7-9318-A409FD6E6CCA}" type="datetimeFigureOut">
              <a:rPr lang="es-ES" smtClean="0"/>
              <a:t>02/08/2020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340D04F-B551-4F12-8B2F-2B590D6F4B32}"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1005CB3-2AFD-45A7-9318-A409FD6E6CCA}" type="datetimeFigureOut">
              <a:rPr lang="es-ES" smtClean="0"/>
              <a:t>02/08/2020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340D04F-B551-4F12-8B2F-2B590D6F4B32}"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E1005CB3-2AFD-45A7-9318-A409FD6E6CCA}" type="datetimeFigureOut">
              <a:rPr lang="es-ES" smtClean="0"/>
              <a:t>02/08/2020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340D04F-B551-4F12-8B2F-2B590D6F4B32}"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E1005CB3-2AFD-45A7-9318-A409FD6E6CCA}" type="datetimeFigureOut">
              <a:rPr lang="es-ES" smtClean="0"/>
              <a:t>02/08/2020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9340D04F-B551-4F12-8B2F-2B590D6F4B32}" type="slidenum">
              <a:rPr lang="es-ES" smtClean="0"/>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1005CB3-2AFD-45A7-9318-A409FD6E6CCA}" type="datetimeFigureOut">
              <a:rPr lang="es-ES" smtClean="0"/>
              <a:t>02/08/2020</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340D04F-B551-4F12-8B2F-2B590D6F4B32}" type="slidenum">
              <a:rPr lang="es-ES" smtClean="0"/>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hyperlink" Target="http://es.wikipedia.org/wiki/Multiusuario" TargetMode="External"/><Relationship Id="rId7" Type="http://schemas.openxmlformats.org/officeDocument/2006/relationships/hyperlink" Target="http://es.wikipedia.org/wiki/Multiprogramaci%C3%B3n" TargetMode="External"/><Relationship Id="rId2" Type="http://schemas.openxmlformats.org/officeDocument/2006/relationships/hyperlink" Target="http://es.wikipedia.org/wiki/Interactividad" TargetMode="External"/><Relationship Id="rId1" Type="http://schemas.openxmlformats.org/officeDocument/2006/relationships/slideLayout" Target="../slideLayouts/slideLayout1.xml"/><Relationship Id="rId6" Type="http://schemas.openxmlformats.org/officeDocument/2006/relationships/hyperlink" Target="http://es.wikipedia.org/wiki/CPU" TargetMode="External"/><Relationship Id="rId5" Type="http://schemas.openxmlformats.org/officeDocument/2006/relationships/hyperlink" Target="http://es.wikipedia.org/wiki/Tiempo_compartido" TargetMode="External"/><Relationship Id="rId4" Type="http://schemas.openxmlformats.org/officeDocument/2006/relationships/hyperlink" Target="http://es.wikipedia.org/wiki/Terminal_de_computadora"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es.wikipedia.org/wiki/SMP" TargetMode="External"/><Relationship Id="rId2" Type="http://schemas.openxmlformats.org/officeDocument/2006/relationships/hyperlink" Target="http://es.wikipedia.org/wiki/NUMA" TargetMode="External"/><Relationship Id="rId1" Type="http://schemas.openxmlformats.org/officeDocument/2006/relationships/slideLayout" Target="../slideLayouts/slideLayout1.xml"/><Relationship Id="rId5" Type="http://schemas.openxmlformats.org/officeDocument/2006/relationships/hyperlink" Target="http://es.wikipedia.org/wiki/Cach%C3%A9" TargetMode="External"/><Relationship Id="rId4" Type="http://schemas.openxmlformats.org/officeDocument/2006/relationships/hyperlink" Target="http://es.wikipedia.org/wiki/Memoria_(inform%C3%A1tica)"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es.wikipedia.org/wiki/Orientaci%C3%B3n_a_objetos" TargetMode="External"/><Relationship Id="rId3" Type="http://schemas.openxmlformats.org/officeDocument/2006/relationships/hyperlink" Target="http://es.wikipedia.org/wiki/OS/360" TargetMode="External"/><Relationship Id="rId7" Type="http://schemas.openxmlformats.org/officeDocument/2006/relationships/hyperlink" Target="http://es.wikipedia.org/wiki/Prolog" TargetMode="External"/><Relationship Id="rId2" Type="http://schemas.openxmlformats.org/officeDocument/2006/relationships/hyperlink" Target="http://es.wikipedia.org/wiki/Atlas_Supervisor" TargetMode="External"/><Relationship Id="rId1" Type="http://schemas.openxmlformats.org/officeDocument/2006/relationships/slideLayout" Target="../slideLayouts/slideLayout1.xml"/><Relationship Id="rId6" Type="http://schemas.openxmlformats.org/officeDocument/2006/relationships/hyperlink" Target="http://es.wikipedia.org/wiki/Programaci%C3%B3n_l%C3%B3gica" TargetMode="External"/><Relationship Id="rId5" Type="http://schemas.openxmlformats.org/officeDocument/2006/relationships/hyperlink" Target="http://es.wikipedia.org/wiki/Unix" TargetMode="External"/><Relationship Id="rId10" Type="http://schemas.openxmlformats.org/officeDocument/2006/relationships/image" Target="../media/image8.jpeg"/><Relationship Id="rId4" Type="http://schemas.openxmlformats.org/officeDocument/2006/relationships/hyperlink" Target="http://es.wikipedia.org/wiki/A%C3%B1os_1970" TargetMode="External"/><Relationship Id="rId9" Type="http://schemas.openxmlformats.org/officeDocument/2006/relationships/hyperlink" Target="http://es.wikipedia.org/wiki/Smalltalk"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es.wikipedia.org/wiki/Haskell" TargetMode="External"/><Relationship Id="rId13" Type="http://schemas.openxmlformats.org/officeDocument/2006/relationships/hyperlink" Target="http://es.wikipedia.org/wiki/Microsoft" TargetMode="External"/><Relationship Id="rId3" Type="http://schemas.openxmlformats.org/officeDocument/2006/relationships/hyperlink" Target="http://es.wikipedia.org/wiki/Interfaz_gr%C3%A1fica" TargetMode="External"/><Relationship Id="rId7" Type="http://schemas.openxmlformats.org/officeDocument/2006/relationships/hyperlink" Target="http://es.wikipedia.org/wiki/Eiffel_(lenguaje_de_programaci%C3%B3n)" TargetMode="External"/><Relationship Id="rId12" Type="http://schemas.openxmlformats.org/officeDocument/2006/relationships/hyperlink" Target="http://es.wikipedia.org/wiki/MS-DOS" TargetMode="External"/><Relationship Id="rId17" Type="http://schemas.openxmlformats.org/officeDocument/2006/relationships/hyperlink" Target="http://es.wikipedia.org/wiki/Motorola_68000" TargetMode="External"/><Relationship Id="rId2" Type="http://schemas.openxmlformats.org/officeDocument/2006/relationships/hyperlink" Target="http://es.wikipedia.org/wiki/Transistores" TargetMode="External"/><Relationship Id="rId16" Type="http://schemas.openxmlformats.org/officeDocument/2006/relationships/hyperlink" Target="http://es.wikipedia.org/wiki/UNIX" TargetMode="External"/><Relationship Id="rId1" Type="http://schemas.openxmlformats.org/officeDocument/2006/relationships/slideLayout" Target="../slideLayouts/slideLayout1.xml"/><Relationship Id="rId6" Type="http://schemas.openxmlformats.org/officeDocument/2006/relationships/hyperlink" Target="http://es.wikipedia.org/wiki/C++" TargetMode="External"/><Relationship Id="rId11" Type="http://schemas.openxmlformats.org/officeDocument/2006/relationships/hyperlink" Target="http://es.wikipedia.org/wiki/1980" TargetMode="External"/><Relationship Id="rId5" Type="http://schemas.openxmlformats.org/officeDocument/2006/relationships/hyperlink" Target="http://es.wikipedia.org/wiki/C" TargetMode="External"/><Relationship Id="rId15" Type="http://schemas.openxmlformats.org/officeDocument/2006/relationships/hyperlink" Target="http://es.wikipedia.org/wiki/Intel_8088" TargetMode="External"/><Relationship Id="rId10" Type="http://schemas.openxmlformats.org/officeDocument/2006/relationships/hyperlink" Target="http://es.wikipedia.org/wiki/Programaci%C3%B3n_declarativa" TargetMode="External"/><Relationship Id="rId4" Type="http://schemas.openxmlformats.org/officeDocument/2006/relationships/hyperlink" Target="http://es.wikipedia.org/wiki/Smalltalk" TargetMode="External"/><Relationship Id="rId9" Type="http://schemas.openxmlformats.org/officeDocument/2006/relationships/hyperlink" Target="http://es.wikipedia.org/wiki/Miranda_(lenguaje_de_programaci%C3%B3n)" TargetMode="External"/><Relationship Id="rId14" Type="http://schemas.openxmlformats.org/officeDocument/2006/relationships/hyperlink" Target="http://es.wikipedia.org/wiki/IBM_PC"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es.wikipedia.org/wiki/1984" TargetMode="External"/><Relationship Id="rId7" Type="http://schemas.openxmlformats.org/officeDocument/2006/relationships/hyperlink" Target="http://es.wikipedia.org/wiki/L%C3%ADnea_de_comandos" TargetMode="External"/><Relationship Id="rId2" Type="http://schemas.openxmlformats.org/officeDocument/2006/relationships/hyperlink" Target="http://es.wikipedia.org/wiki/Macintosh" TargetMode="External"/><Relationship Id="rId1" Type="http://schemas.openxmlformats.org/officeDocument/2006/relationships/slideLayout" Target="../slideLayouts/slideLayout1.xml"/><Relationship Id="rId6" Type="http://schemas.openxmlformats.org/officeDocument/2006/relationships/hyperlink" Target="http://es.wikipedia.org/wiki/Mouse" TargetMode="External"/><Relationship Id="rId5" Type="http://schemas.openxmlformats.org/officeDocument/2006/relationships/hyperlink" Target="http://es.wikipedia.org/wiki/Mac_OS" TargetMode="External"/><Relationship Id="rId4" Type="http://schemas.openxmlformats.org/officeDocument/2006/relationships/hyperlink" Target="http://www.osnews.com/story/16036/Apples-Worst-Business-Decision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s.wikipedia.org/wiki/QDOS" TargetMode="External"/><Relationship Id="rId2" Type="http://schemas.openxmlformats.org/officeDocument/2006/relationships/hyperlink" Target="http://es.wikipedia.org/wiki/Microsoft" TargetMode="External"/><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es.wikipedia.org/wiki/KDE" TargetMode="External"/><Relationship Id="rId7" Type="http://schemas.openxmlformats.org/officeDocument/2006/relationships/hyperlink" Target="http://es.wikipedia.org/wiki/Compiz" TargetMode="External"/><Relationship Id="rId2" Type="http://schemas.openxmlformats.org/officeDocument/2006/relationships/hyperlink" Target="http://es.wikipedia.org/wiki/POSIX" TargetMode="External"/><Relationship Id="rId1" Type="http://schemas.openxmlformats.org/officeDocument/2006/relationships/slideLayout" Target="../slideLayouts/slideLayout1.xml"/><Relationship Id="rId6" Type="http://schemas.openxmlformats.org/officeDocument/2006/relationships/hyperlink" Target="http://es.wikipedia.org/wiki/Beryl" TargetMode="External"/><Relationship Id="rId5" Type="http://schemas.openxmlformats.org/officeDocument/2006/relationships/hyperlink" Target="http://es.wikipedia.org/wiki/GNU/Linux" TargetMode="External"/><Relationship Id="rId4" Type="http://schemas.openxmlformats.org/officeDocument/2006/relationships/hyperlink" Target="http://es.wikipedia.org/wiki/GNO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es.wikipedia.org/wiki/Windows_95" TargetMode="External"/><Relationship Id="rId2" Type="http://schemas.openxmlformats.org/officeDocument/2006/relationships/hyperlink" Target="http://es.wikipedia.org/wiki/ReactOS" TargetMode="Externa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es.wikipedia.org/wiki/Windows_NT" TargetMode="External"/><Relationship Id="rId4" Type="http://schemas.openxmlformats.org/officeDocument/2006/relationships/hyperlink" Target="http://es.wikipedia.org/wiki/MS-DOS"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es.wikipedia.org/wiki/Perif%C3%A9ricos" TargetMode="External"/><Relationship Id="rId3" Type="http://schemas.openxmlformats.org/officeDocument/2006/relationships/hyperlink" Target="http://es.wikipedia.org/wiki/Aplicaci%C3%B3n_inform%C3%A1tica" TargetMode="External"/><Relationship Id="rId7" Type="http://schemas.openxmlformats.org/officeDocument/2006/relationships/hyperlink" Target="http://es.wikipedia.org/wiki/Controlador_de_dispositivos" TargetMode="External"/><Relationship Id="rId2" Type="http://schemas.openxmlformats.org/officeDocument/2006/relationships/hyperlink" Target="http://es.wikipedia.org/wiki/Hardware" TargetMode="External"/><Relationship Id="rId1" Type="http://schemas.openxmlformats.org/officeDocument/2006/relationships/slideLayout" Target="../slideLayouts/slideLayout1.xml"/><Relationship Id="rId6" Type="http://schemas.openxmlformats.org/officeDocument/2006/relationships/hyperlink" Target="http://es.wikipedia.org/wiki/Hilo_de_ejecuci%C3%B3n" TargetMode="External"/><Relationship Id="rId5" Type="http://schemas.openxmlformats.org/officeDocument/2006/relationships/hyperlink" Target="http://es.wikipedia.org/wiki/Ejecutable" TargetMode="External"/><Relationship Id="rId10" Type="http://schemas.openxmlformats.org/officeDocument/2006/relationships/hyperlink" Target="http://es.wikipedia.org/wiki/Tarjeta_perforada" TargetMode="External"/><Relationship Id="rId4" Type="http://schemas.openxmlformats.org/officeDocument/2006/relationships/hyperlink" Target="http://es.wikipedia.org/wiki/Computadora" TargetMode="External"/><Relationship Id="rId9" Type="http://schemas.openxmlformats.org/officeDocument/2006/relationships/hyperlink" Target="http://es.wikipedia.org/wiki/Impresora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es.wikipedia.org/wiki/Sistema_operativo" TargetMode="External"/><Relationship Id="rId2" Type="http://schemas.openxmlformats.org/officeDocument/2006/relationships/hyperlink" Target="http://es.wikipedia.org/wiki/Primera_generaci%C3%B3n_de_computadoras" TargetMode="External"/><Relationship Id="rId1" Type="http://schemas.openxmlformats.org/officeDocument/2006/relationships/slideLayout" Target="../slideLayouts/slideLayout1.xml"/><Relationship Id="rId6" Type="http://schemas.openxmlformats.org/officeDocument/2006/relationships/hyperlink" Target="http://es.wikipedia.org/wiki/Computadora" TargetMode="External"/><Relationship Id="rId5" Type="http://schemas.openxmlformats.org/officeDocument/2006/relationships/hyperlink" Target="http://es.wikipedia.org/wiki/Hardware" TargetMode="External"/><Relationship Id="rId4" Type="http://schemas.openxmlformats.org/officeDocument/2006/relationships/hyperlink" Target="http://es.wikipedia.org/wiki/Programador"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es.wikipedia.org/wiki/A%C3%B1os_1950"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es.wikipedia.org/wiki/Tarjeta_perforada"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es.wikipedia.org/wiki/Spooling" TargetMode="External"/><Relationship Id="rId2" Type="http://schemas.openxmlformats.org/officeDocument/2006/relationships/hyperlink" Target="http://es.wikipedia.org/wiki/Buffer_de_datos"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hyperlink" Target="http://es.wikipedia.org/wiki/Inform%C3%A1tica"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es.wikipedia.org/wiki/CPU" TargetMode="External"/><Relationship Id="rId2" Type="http://schemas.openxmlformats.org/officeDocument/2006/relationships/hyperlink" Target="http://es.wikipedia.org/wiki/Memoria_principal"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780928"/>
            <a:ext cx="7851648" cy="1128722"/>
          </a:xfrm>
        </p:spPr>
        <p:txBody>
          <a:bodyPr>
            <a:normAutofit fontScale="90000"/>
          </a:bodyPr>
          <a:lstStyle/>
          <a:p>
            <a:pPr algn="ctr"/>
            <a:r>
              <a:rPr lang="es-ES" sz="4000" dirty="0"/>
              <a:t>HISTORIA Y EVOLUCION DEL SISTEMA OPERATIVO</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85728"/>
            <a:ext cx="7851648" cy="1128722"/>
          </a:xfrm>
        </p:spPr>
        <p:txBody>
          <a:bodyPr>
            <a:normAutofit fontScale="90000"/>
          </a:bodyPr>
          <a:lstStyle/>
          <a:p>
            <a:pPr algn="ctr"/>
            <a:r>
              <a:rPr lang="es-ES" sz="4000" dirty="0"/>
              <a:t>Tiempo compartido</a:t>
            </a:r>
            <a:br>
              <a:rPr lang="es-ES" sz="4000" dirty="0"/>
            </a:br>
            <a:endParaRPr lang="es-ES" sz="4000" dirty="0"/>
          </a:p>
        </p:txBody>
      </p:sp>
      <p:sp>
        <p:nvSpPr>
          <p:cNvPr id="3" name="2 Subtítulo"/>
          <p:cNvSpPr>
            <a:spLocks noGrp="1"/>
          </p:cNvSpPr>
          <p:nvPr>
            <p:ph type="subTitle" idx="1"/>
          </p:nvPr>
        </p:nvSpPr>
        <p:spPr>
          <a:xfrm>
            <a:off x="500034" y="1285860"/>
            <a:ext cx="7854696" cy="2357454"/>
          </a:xfrm>
        </p:spPr>
        <p:txBody>
          <a:bodyPr>
            <a:noAutofit/>
          </a:bodyPr>
          <a:lstStyle/>
          <a:p>
            <a:pPr algn="l"/>
            <a:r>
              <a:rPr lang="es-ES" sz="2000" dirty="0"/>
              <a:t>En este punto tenemos un sistema que hace buen uso de la electrónica disponible, pero adolece la falta de </a:t>
            </a:r>
            <a:r>
              <a:rPr lang="es-ES" sz="2000" dirty="0">
                <a:hlinkClick r:id="rId2" tooltip="Interactividad"/>
              </a:rPr>
              <a:t>interactividad</a:t>
            </a:r>
            <a:r>
              <a:rPr lang="es-ES" sz="2000" dirty="0"/>
              <a:t>; para conseguirla debe convertirse en un sistema </a:t>
            </a:r>
            <a:r>
              <a:rPr lang="es-ES" sz="2000" dirty="0">
                <a:hlinkClick r:id="rId3" tooltip="Multiusuario"/>
              </a:rPr>
              <a:t>multiusuario</a:t>
            </a:r>
            <a:r>
              <a:rPr lang="es-ES" sz="2000" dirty="0"/>
              <a:t>, en el cual existen varios usuarios con un </a:t>
            </a:r>
            <a:r>
              <a:rPr lang="es-ES" sz="2000" dirty="0">
                <a:hlinkClick r:id="rId4" tooltip="Terminal de computadora"/>
              </a:rPr>
              <a:t>terminal</a:t>
            </a:r>
            <a:r>
              <a:rPr lang="es-ES" sz="2000" dirty="0"/>
              <a:t> en línea, utilizando el modo de operación de </a:t>
            </a:r>
            <a:r>
              <a:rPr lang="es-ES" sz="2000" dirty="0">
                <a:hlinkClick r:id="rId5" tooltip="Tiempo compartido"/>
              </a:rPr>
              <a:t>tiempo compartido</a:t>
            </a:r>
            <a:r>
              <a:rPr lang="es-ES" sz="2000" dirty="0"/>
              <a:t>. En estos sistemas los programas de los distintos usuarios residen en memoria. Al realizar una operación de E/S los programas ceden la </a:t>
            </a:r>
            <a:r>
              <a:rPr lang="es-ES" sz="2000" dirty="0">
                <a:hlinkClick r:id="rId6" tooltip="CPU"/>
              </a:rPr>
              <a:t>CPU</a:t>
            </a:r>
            <a:r>
              <a:rPr lang="es-ES" sz="2000" dirty="0"/>
              <a:t> a otro programa, al igual que en la </a:t>
            </a:r>
            <a:r>
              <a:rPr lang="es-ES" sz="2000" dirty="0">
                <a:hlinkClick r:id="rId7" tooltip="Multiprogramación"/>
              </a:rPr>
              <a:t>multiprogramación</a:t>
            </a:r>
            <a:r>
              <a:rPr lang="es-ES" sz="2000" dirty="0"/>
              <a:t>. Pero, a diferencia de ésta, cuando un programa lleva cierto tiempo ejecutándose el sistema operativo lo detiene para que se ejecute otra aplicación.</a:t>
            </a:r>
          </a:p>
        </p:txBody>
      </p:sp>
      <p:pic>
        <p:nvPicPr>
          <p:cNvPr id="8194" name="Picture 2" descr="http://upload.wikimedia.org/wikipedia/commons/thumb/4/49/Ibm704.gif/300px-Ibm704.gif"/>
          <p:cNvPicPr>
            <a:picLocks noChangeAspect="1" noChangeArrowheads="1"/>
          </p:cNvPicPr>
          <p:nvPr/>
        </p:nvPicPr>
        <p:blipFill>
          <a:blip r:embed="rId8"/>
          <a:srcRect/>
          <a:stretch>
            <a:fillRect/>
          </a:stretch>
        </p:blipFill>
        <p:spPr bwMode="auto">
          <a:xfrm>
            <a:off x="2928926" y="4500570"/>
            <a:ext cx="2857500" cy="1876425"/>
          </a:xfrm>
          <a:prstGeom prst="rect">
            <a:avLst/>
          </a:prstGeom>
          <a:noFill/>
        </p:spPr>
      </p:pic>
    </p:spTree>
  </p:cSld>
  <p:clrMapOvr>
    <a:masterClrMapping/>
  </p:clrMapOvr>
  <p:transition>
    <p:split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85728"/>
            <a:ext cx="7851648" cy="1128722"/>
          </a:xfrm>
        </p:spPr>
        <p:txBody>
          <a:bodyPr>
            <a:normAutofit fontScale="90000"/>
          </a:bodyPr>
          <a:lstStyle/>
          <a:p>
            <a:pPr algn="ctr"/>
            <a:r>
              <a:rPr lang="es-ES" sz="4000" dirty="0"/>
              <a:t>Tiempo real</a:t>
            </a:r>
            <a:br>
              <a:rPr lang="es-ES" sz="4000" dirty="0"/>
            </a:br>
            <a:endParaRPr lang="es-ES" sz="4000" dirty="0"/>
          </a:p>
        </p:txBody>
      </p:sp>
      <p:sp>
        <p:nvSpPr>
          <p:cNvPr id="3" name="2 Subtítulo"/>
          <p:cNvSpPr>
            <a:spLocks noGrp="1"/>
          </p:cNvSpPr>
          <p:nvPr>
            <p:ph type="subTitle" idx="1"/>
          </p:nvPr>
        </p:nvSpPr>
        <p:spPr>
          <a:xfrm>
            <a:off x="571472" y="1285860"/>
            <a:ext cx="7854696" cy="2714644"/>
          </a:xfrm>
        </p:spPr>
        <p:txBody>
          <a:bodyPr>
            <a:normAutofit fontScale="92500" lnSpcReduction="10000"/>
          </a:bodyPr>
          <a:lstStyle/>
          <a:p>
            <a:pPr algn="l"/>
            <a:r>
              <a:rPr lang="es-ES" sz="2200" dirty="0"/>
              <a:t>Estos sistemas se usan en entornos donde se deben aceptar y procesar en tiempos muy breves un gran número de sucesos, en su mayoría externos al ordenador. Si el sistema no respeta las restricciones de tiempo en las que las operaciones deben entregar su resultado se dice que ha fallado. El tiempo de respuesta a su vez debe servir para resolver el problema o hecho planteado. El procesamiento de archivos se hace de una forma continua, pues se procesa el archivo antes de que entre el siguiente, sus primeros usos fueron y siguen siendo en telecomunicaciones</a:t>
            </a:r>
            <a:r>
              <a:rPr lang="es-ES" dirty="0"/>
              <a:t>.</a:t>
            </a:r>
          </a:p>
        </p:txBody>
      </p:sp>
      <p:pic>
        <p:nvPicPr>
          <p:cNvPr id="7170" name="Picture 2" descr="http://www.monografias.com/trabajos72/ensayo-uso-tics-contabilidad/image005.jpg"/>
          <p:cNvPicPr>
            <a:picLocks noChangeAspect="1" noChangeArrowheads="1"/>
          </p:cNvPicPr>
          <p:nvPr/>
        </p:nvPicPr>
        <p:blipFill>
          <a:blip r:embed="rId2"/>
          <a:srcRect/>
          <a:stretch>
            <a:fillRect/>
          </a:stretch>
        </p:blipFill>
        <p:spPr bwMode="auto">
          <a:xfrm>
            <a:off x="4286248" y="4000504"/>
            <a:ext cx="3000396" cy="2049052"/>
          </a:xfrm>
          <a:prstGeom prst="rect">
            <a:avLst/>
          </a:prstGeom>
          <a:noFill/>
        </p:spPr>
      </p:pic>
    </p:spTree>
  </p:cSld>
  <p:clrMapOvr>
    <a:masterClrMapping/>
  </p:clrMapOvr>
  <p:transition>
    <p:spli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85728"/>
            <a:ext cx="7851648" cy="1128722"/>
          </a:xfrm>
        </p:spPr>
        <p:txBody>
          <a:bodyPr>
            <a:normAutofit fontScale="90000"/>
          </a:bodyPr>
          <a:lstStyle/>
          <a:p>
            <a:pPr algn="ctr"/>
            <a:r>
              <a:rPr lang="es-ES" sz="4000" dirty="0"/>
              <a:t>Multiprocesador</a:t>
            </a:r>
            <a:br>
              <a:rPr lang="es-ES" sz="4000" dirty="0"/>
            </a:br>
            <a:endParaRPr lang="es-ES" sz="4000" dirty="0"/>
          </a:p>
        </p:txBody>
      </p:sp>
      <p:sp>
        <p:nvSpPr>
          <p:cNvPr id="3" name="2 Subtítulo"/>
          <p:cNvSpPr>
            <a:spLocks noGrp="1"/>
          </p:cNvSpPr>
          <p:nvPr>
            <p:ph type="subTitle" idx="1"/>
          </p:nvPr>
        </p:nvSpPr>
        <p:spPr>
          <a:xfrm>
            <a:off x="107504" y="850089"/>
            <a:ext cx="8928992" cy="3286148"/>
          </a:xfrm>
        </p:spPr>
        <p:txBody>
          <a:bodyPr>
            <a:noAutofit/>
          </a:bodyPr>
          <a:lstStyle/>
          <a:p>
            <a:pPr algn="l"/>
            <a:r>
              <a:rPr lang="es-ES" sz="2400" dirty="0"/>
              <a:t>Diseño que no se encuentran en ordenadores monoprocesador. Estos problemas derivan del hecho de que dos programas pueden ejecutarse simultáneamente y, potencialmente, pueden interferirse entre sí. Concretamente, en lo que se refiere a las lecturas y escrituras en memoria. Existen dos arquitecturas que resuelven estos problemas:</a:t>
            </a:r>
          </a:p>
          <a:p>
            <a:pPr algn="l"/>
            <a:r>
              <a:rPr lang="es-ES" sz="2400" dirty="0"/>
              <a:t>La arquitectura </a:t>
            </a:r>
            <a:r>
              <a:rPr lang="es-ES" sz="2400" dirty="0">
                <a:hlinkClick r:id="rId2" tooltip="NUMA"/>
              </a:rPr>
              <a:t>NUMA</a:t>
            </a:r>
            <a:r>
              <a:rPr lang="es-ES" sz="2400" dirty="0"/>
              <a:t>, donde cada procesador tiene acceso y control exclusivo a una parte de la memoria. La arquitectura </a:t>
            </a:r>
            <a:r>
              <a:rPr lang="es-ES" sz="2400" dirty="0">
                <a:hlinkClick r:id="rId3" tooltip="SMP"/>
              </a:rPr>
              <a:t>SMP</a:t>
            </a:r>
            <a:r>
              <a:rPr lang="es-ES" sz="2400" dirty="0"/>
              <a:t>, donde todos los procesadores comparten toda la </a:t>
            </a:r>
            <a:r>
              <a:rPr lang="es-ES" sz="2400" dirty="0">
                <a:hlinkClick r:id="rId4" tooltip="Memoria (informática)"/>
              </a:rPr>
              <a:t>memoria</a:t>
            </a:r>
            <a:r>
              <a:rPr lang="es-ES" sz="2400" dirty="0"/>
              <a:t>. Esta última debe lidiar con el problema de la coherencia de </a:t>
            </a:r>
            <a:r>
              <a:rPr lang="es-ES" sz="2400" dirty="0">
                <a:hlinkClick r:id="rId5" tooltip="Caché"/>
              </a:rPr>
              <a:t>caché</a:t>
            </a:r>
            <a:r>
              <a:rPr lang="es-ES" sz="2400" dirty="0"/>
              <a:t>. Cada microprocesador cuenta con su propia memoria cache local. De manera que cuando un microprocesador escribe en una dirección de memoria, lo hace únicamente sobre su copia local en caché. Si otro microprocesador tiene almacenada la misma dirección de memoria en su caché, resultará que trabaja con una copia obsoleta del dato almacenado.</a:t>
            </a:r>
          </a:p>
          <a:p>
            <a:endParaRPr lang="es-ES" sz="800" dirty="0"/>
          </a:p>
        </p:txBody>
      </p:sp>
    </p:spTree>
  </p:cSld>
  <p:clrMapOvr>
    <a:masterClrMapping/>
  </p:clrMapOvr>
  <p:transition>
    <p:split orient="vert"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85728"/>
            <a:ext cx="7851648" cy="1128722"/>
          </a:xfrm>
        </p:spPr>
        <p:txBody>
          <a:bodyPr>
            <a:normAutofit fontScale="90000"/>
          </a:bodyPr>
          <a:lstStyle/>
          <a:p>
            <a:pPr algn="ctr"/>
            <a:r>
              <a:rPr lang="es-ES" sz="4000" dirty="0"/>
              <a:t>Sistemas operativos desarrollados</a:t>
            </a:r>
            <a:br>
              <a:rPr lang="es-ES" sz="4000" dirty="0"/>
            </a:br>
            <a:endParaRPr lang="es-ES" sz="4000" dirty="0"/>
          </a:p>
        </p:txBody>
      </p:sp>
      <p:sp>
        <p:nvSpPr>
          <p:cNvPr id="3" name="2 Subtítulo"/>
          <p:cNvSpPr>
            <a:spLocks noGrp="1"/>
          </p:cNvSpPr>
          <p:nvPr>
            <p:ph type="subTitle" idx="1"/>
          </p:nvPr>
        </p:nvSpPr>
        <p:spPr>
          <a:xfrm>
            <a:off x="428596" y="1357298"/>
            <a:ext cx="7854696" cy="3214710"/>
          </a:xfrm>
        </p:spPr>
        <p:txBody>
          <a:bodyPr>
            <a:normAutofit/>
          </a:bodyPr>
          <a:lstStyle/>
          <a:p>
            <a:pPr algn="l"/>
            <a:r>
              <a:rPr lang="es-ES" sz="2400" dirty="0"/>
              <a:t>Además del </a:t>
            </a:r>
            <a:r>
              <a:rPr lang="es-ES" sz="2400" dirty="0">
                <a:hlinkClick r:id="rId2" tooltip="Atlas Supervisor"/>
              </a:rPr>
              <a:t>Atlas Supervisor</a:t>
            </a:r>
            <a:r>
              <a:rPr lang="es-ES" sz="2400" dirty="0"/>
              <a:t> y el </a:t>
            </a:r>
            <a:r>
              <a:rPr lang="es-ES" sz="2400" dirty="0">
                <a:hlinkClick r:id="rId3" tooltip="OS/360"/>
              </a:rPr>
              <a:t>OS/360</a:t>
            </a:r>
            <a:r>
              <a:rPr lang="es-ES" sz="2400" dirty="0"/>
              <a:t>, los </a:t>
            </a:r>
            <a:r>
              <a:rPr lang="es-ES" sz="2400" dirty="0">
                <a:hlinkClick r:id="rId4" tooltip="Años 1970"/>
              </a:rPr>
              <a:t>años 1970</a:t>
            </a:r>
            <a:r>
              <a:rPr lang="es-ES" sz="2400" dirty="0"/>
              <a:t> marcaron el inicio de UNIX, a mediados de los 60 aparece </a:t>
            </a:r>
            <a:r>
              <a:rPr lang="es-ES" sz="2400" dirty="0" err="1"/>
              <a:t>Multics</a:t>
            </a:r>
            <a:r>
              <a:rPr lang="es-ES" sz="2400" dirty="0"/>
              <a:t>, sistema operativo multiusuario - multitarea desarrollado por los laboratorios Bell de AT&amp;T y </a:t>
            </a:r>
            <a:r>
              <a:rPr lang="es-ES" sz="2400" dirty="0">
                <a:hlinkClick r:id="rId5" tooltip="Unix"/>
              </a:rPr>
              <a:t>Unix</a:t>
            </a:r>
            <a:r>
              <a:rPr lang="es-ES" sz="2400" dirty="0"/>
              <a:t>, convirtiéndolo en uno de los pocos SO escritos en un lenguaje de alto nivel. En el campo de la </a:t>
            </a:r>
            <a:r>
              <a:rPr lang="es-ES" sz="2400" dirty="0">
                <a:hlinkClick r:id="rId6" tooltip="Programación lógica"/>
              </a:rPr>
              <a:t>programación lógica</a:t>
            </a:r>
            <a:r>
              <a:rPr lang="es-ES" sz="2400" dirty="0"/>
              <a:t> se dio a luz la primera implementación de </a:t>
            </a:r>
            <a:r>
              <a:rPr lang="es-ES" sz="2400" dirty="0" err="1">
                <a:hlinkClick r:id="rId7" tooltip="Prolog"/>
              </a:rPr>
              <a:t>Prolog</a:t>
            </a:r>
            <a:r>
              <a:rPr lang="es-ES" sz="2400" dirty="0"/>
              <a:t>, y en la revolucionaria </a:t>
            </a:r>
            <a:r>
              <a:rPr lang="es-ES" sz="2400" dirty="0">
                <a:hlinkClick r:id="rId8" tooltip="Orientación a objetos"/>
              </a:rPr>
              <a:t>orientación a objetos</a:t>
            </a:r>
            <a:r>
              <a:rPr lang="es-ES" sz="2400" dirty="0"/>
              <a:t>, </a:t>
            </a:r>
            <a:r>
              <a:rPr lang="es-ES" sz="2400" dirty="0" err="1">
                <a:hlinkClick r:id="rId9" tooltip="Smalltalk"/>
              </a:rPr>
              <a:t>Smalltalk</a:t>
            </a:r>
            <a:r>
              <a:rPr lang="es-ES" sz="2400" dirty="0"/>
              <a:t>.</a:t>
            </a:r>
          </a:p>
        </p:txBody>
      </p:sp>
      <p:pic>
        <p:nvPicPr>
          <p:cNvPr id="5124" name="Picture 4" descr="http://marcelitaguariin.files.wordpress.com/2010/05/multi.jpg"/>
          <p:cNvPicPr>
            <a:picLocks noChangeAspect="1" noChangeArrowheads="1"/>
          </p:cNvPicPr>
          <p:nvPr/>
        </p:nvPicPr>
        <p:blipFill>
          <a:blip r:embed="rId10"/>
          <a:srcRect/>
          <a:stretch>
            <a:fillRect/>
          </a:stretch>
        </p:blipFill>
        <p:spPr bwMode="auto">
          <a:xfrm>
            <a:off x="5220072" y="4725144"/>
            <a:ext cx="2768914" cy="1428760"/>
          </a:xfrm>
          <a:prstGeom prst="rect">
            <a:avLst/>
          </a:prstGeom>
          <a:noFill/>
        </p:spPr>
      </p:pic>
    </p:spTree>
  </p:cSld>
  <p:clrMapOvr>
    <a:masterClrMapping/>
  </p:clrMapOvr>
  <p:transition>
    <p:split orient="ver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4168" y="0"/>
            <a:ext cx="7851648" cy="1128722"/>
          </a:xfrm>
        </p:spPr>
        <p:txBody>
          <a:bodyPr>
            <a:normAutofit fontScale="90000"/>
          </a:bodyPr>
          <a:lstStyle/>
          <a:p>
            <a:pPr algn="ctr"/>
            <a:r>
              <a:rPr lang="es-ES" sz="4000" dirty="0"/>
              <a:t>La década de 1980</a:t>
            </a:r>
            <a:br>
              <a:rPr lang="es-ES" sz="4000" dirty="0"/>
            </a:br>
            <a:endParaRPr lang="es-ES" sz="4000" dirty="0"/>
          </a:p>
        </p:txBody>
      </p:sp>
      <p:sp>
        <p:nvSpPr>
          <p:cNvPr id="3" name="2 Subtítulo"/>
          <p:cNvSpPr>
            <a:spLocks noGrp="1"/>
          </p:cNvSpPr>
          <p:nvPr>
            <p:ph type="subTitle" idx="1"/>
          </p:nvPr>
        </p:nvSpPr>
        <p:spPr>
          <a:xfrm>
            <a:off x="251520" y="564361"/>
            <a:ext cx="8496944" cy="5904656"/>
          </a:xfrm>
        </p:spPr>
        <p:txBody>
          <a:bodyPr>
            <a:noAutofit/>
          </a:bodyPr>
          <a:lstStyle/>
          <a:p>
            <a:pPr algn="l">
              <a:lnSpc>
                <a:spcPct val="150000"/>
              </a:lnSpc>
            </a:pPr>
            <a:r>
              <a:rPr lang="es-ES" sz="1800" dirty="0"/>
              <a:t>Con la creación de los circuitos LSI -integración a gran escala-, chips que contenían miles de </a:t>
            </a:r>
            <a:r>
              <a:rPr lang="es-ES" sz="1800" dirty="0">
                <a:hlinkClick r:id="rId2" tooltip="Transistores"/>
              </a:rPr>
              <a:t>transistores</a:t>
            </a:r>
            <a:r>
              <a:rPr lang="es-ES" sz="1800" dirty="0"/>
              <a:t> en un centímetro cuadrado de silicio, empezó el auge de los ordenadores personales. En éstos se dejó un poco de lado el rendimiento y se buscó más que el sistema operativo fuera amigable, surgiendo menús, e </a:t>
            </a:r>
            <a:r>
              <a:rPr lang="es-ES" sz="1800" dirty="0">
                <a:hlinkClick r:id="rId3" tooltip="Interfaz gráfica"/>
              </a:rPr>
              <a:t>interfaces gráficas</a:t>
            </a:r>
            <a:r>
              <a:rPr lang="es-ES" sz="1800" dirty="0"/>
              <a:t>. Esto reducía la rapidez de las aplicaciones, pero se volvían más prácticos y simples para los usuarios. En esta época, siguieron utilizándose lenguajes ya existentes, como </a:t>
            </a:r>
            <a:r>
              <a:rPr lang="es-ES" sz="1800" dirty="0" err="1">
                <a:hlinkClick r:id="rId4" tooltip="Smalltalk"/>
              </a:rPr>
              <a:t>Smalltalk</a:t>
            </a:r>
            <a:r>
              <a:rPr lang="es-ES" sz="1800" dirty="0"/>
              <a:t> o </a:t>
            </a:r>
            <a:r>
              <a:rPr lang="es-ES" sz="1800" dirty="0">
                <a:hlinkClick r:id="rId5" tooltip="C"/>
              </a:rPr>
              <a:t>C</a:t>
            </a:r>
            <a:r>
              <a:rPr lang="es-ES" sz="1800" dirty="0"/>
              <a:t>, y nacieron otros nuevos, de los cuales se podrían destacar: </a:t>
            </a:r>
            <a:r>
              <a:rPr lang="es-ES" sz="1800" dirty="0">
                <a:hlinkClick r:id="rId6" tooltip="C++"/>
              </a:rPr>
              <a:t>C++</a:t>
            </a:r>
            <a:r>
              <a:rPr lang="es-ES" sz="1800" dirty="0"/>
              <a:t> y </a:t>
            </a:r>
            <a:r>
              <a:rPr lang="es-ES" sz="1800" dirty="0">
                <a:hlinkClick r:id="rId7" tooltip="Eiffel (lenguaje de programación)"/>
              </a:rPr>
              <a:t>Eiffel</a:t>
            </a:r>
            <a:r>
              <a:rPr lang="es-ES" sz="1800" dirty="0"/>
              <a:t> dentro del paradigma de la orientación a objetos, y </a:t>
            </a:r>
            <a:r>
              <a:rPr lang="es-ES" sz="1800" dirty="0" err="1">
                <a:hlinkClick r:id="rId8" tooltip="Haskell"/>
              </a:rPr>
              <a:t>Haskell</a:t>
            </a:r>
            <a:r>
              <a:rPr lang="es-ES" sz="1800" dirty="0"/>
              <a:t> y </a:t>
            </a:r>
            <a:r>
              <a:rPr lang="es-ES" sz="1800" dirty="0">
                <a:hlinkClick r:id="rId9" tooltip="Miranda (lenguaje de programación)"/>
              </a:rPr>
              <a:t>Miranda</a:t>
            </a:r>
            <a:r>
              <a:rPr lang="es-ES" sz="1800" dirty="0"/>
              <a:t> en el campo de la </a:t>
            </a:r>
            <a:r>
              <a:rPr lang="es-ES" sz="1800" dirty="0">
                <a:hlinkClick r:id="rId10" tooltip="Programación declarativa"/>
              </a:rPr>
              <a:t>programación declarativa</a:t>
            </a:r>
            <a:r>
              <a:rPr lang="es-ES" sz="1800" dirty="0"/>
              <a:t>. Un avance importante que se estableció a mediados de la década de </a:t>
            </a:r>
            <a:r>
              <a:rPr lang="es-ES" sz="1800" dirty="0">
                <a:hlinkClick r:id="rId11" tooltip="1980"/>
              </a:rPr>
              <a:t>1980</a:t>
            </a:r>
            <a:r>
              <a:rPr lang="es-ES" sz="1800" dirty="0"/>
              <a:t> fue el desarrollo de redes de computadoras personales que corrían sistemas operativos en red y sistemas operativos distribuidos. En esta escena, dos sistemas operativos eran los mayoritarios: </a:t>
            </a:r>
            <a:r>
              <a:rPr lang="es-ES" sz="1800" dirty="0">
                <a:hlinkClick r:id="rId12" tooltip="MS-DOS"/>
              </a:rPr>
              <a:t>MS-DOS</a:t>
            </a:r>
            <a:r>
              <a:rPr lang="es-ES" sz="1800" dirty="0"/>
              <a:t> (Micro Soft Disk Operating System), escrito por </a:t>
            </a:r>
            <a:r>
              <a:rPr lang="es-ES" sz="1800" dirty="0">
                <a:hlinkClick r:id="rId13" tooltip="Microsoft"/>
              </a:rPr>
              <a:t>Microsoft</a:t>
            </a:r>
            <a:r>
              <a:rPr lang="es-ES" sz="1800" dirty="0"/>
              <a:t> para </a:t>
            </a:r>
            <a:r>
              <a:rPr lang="es-ES" sz="1800" dirty="0">
                <a:hlinkClick r:id="rId14" tooltip="IBM PC"/>
              </a:rPr>
              <a:t>IBM PC</a:t>
            </a:r>
            <a:r>
              <a:rPr lang="es-ES" sz="1800" dirty="0"/>
              <a:t> y otras computadoras que utilizaban la CPU </a:t>
            </a:r>
            <a:r>
              <a:rPr lang="es-ES" sz="1800" dirty="0">
                <a:hlinkClick r:id="rId15" tooltip="Intel 8088"/>
              </a:rPr>
              <a:t>Intel 8088</a:t>
            </a:r>
            <a:r>
              <a:rPr lang="es-ES" sz="1800" dirty="0"/>
              <a:t> y sus sucesores, y </a:t>
            </a:r>
            <a:r>
              <a:rPr lang="es-ES" sz="1800" dirty="0">
                <a:hlinkClick r:id="rId16" tooltip="UNIX"/>
              </a:rPr>
              <a:t>UNIX</a:t>
            </a:r>
            <a:r>
              <a:rPr lang="es-ES" sz="1800" dirty="0"/>
              <a:t>, que dominaba en los ordenadores personales que hacían uso del </a:t>
            </a:r>
            <a:r>
              <a:rPr lang="es-ES" sz="1800" dirty="0">
                <a:hlinkClick r:id="rId17" tooltip="Motorola 68000"/>
              </a:rPr>
              <a:t>Motorola 68000</a:t>
            </a:r>
            <a:r>
              <a:rPr lang="es-ES" sz="1800" dirty="0"/>
              <a:t>.</a:t>
            </a:r>
          </a:p>
        </p:txBody>
      </p:sp>
    </p:spTree>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85728"/>
            <a:ext cx="7851648" cy="1128722"/>
          </a:xfrm>
        </p:spPr>
        <p:txBody>
          <a:bodyPr>
            <a:normAutofit fontScale="90000"/>
          </a:bodyPr>
          <a:lstStyle/>
          <a:p>
            <a:pPr algn="ctr"/>
            <a:r>
              <a:rPr lang="es-ES" sz="4000" dirty="0"/>
              <a:t>Mac OS</a:t>
            </a:r>
            <a:br>
              <a:rPr lang="es-ES" sz="4000" dirty="0"/>
            </a:br>
            <a:endParaRPr lang="es-ES" sz="4000" dirty="0"/>
          </a:p>
        </p:txBody>
      </p:sp>
      <p:sp>
        <p:nvSpPr>
          <p:cNvPr id="3" name="2 Subtítulo"/>
          <p:cNvSpPr>
            <a:spLocks noGrp="1"/>
          </p:cNvSpPr>
          <p:nvPr>
            <p:ph type="subTitle" idx="1"/>
          </p:nvPr>
        </p:nvSpPr>
        <p:spPr>
          <a:xfrm>
            <a:off x="571472" y="1357298"/>
            <a:ext cx="7854696" cy="2071702"/>
          </a:xfrm>
        </p:spPr>
        <p:txBody>
          <a:bodyPr>
            <a:noAutofit/>
          </a:bodyPr>
          <a:lstStyle/>
          <a:p>
            <a:pPr algn="l"/>
            <a:r>
              <a:rPr lang="es-ES" sz="2400" dirty="0"/>
              <a:t>El lanzamiento oficial del ordenador </a:t>
            </a:r>
            <a:r>
              <a:rPr lang="es-ES" sz="2400" dirty="0">
                <a:hlinkClick r:id="rId2" tooltip="Macintosh"/>
              </a:rPr>
              <a:t>Macintosh</a:t>
            </a:r>
            <a:r>
              <a:rPr lang="es-ES" sz="2400" dirty="0"/>
              <a:t> en enero de </a:t>
            </a:r>
            <a:r>
              <a:rPr lang="es-ES" sz="2400" dirty="0">
                <a:hlinkClick r:id="rId3" tooltip="1984"/>
              </a:rPr>
              <a:t>1984</a:t>
            </a:r>
            <a:r>
              <a:rPr lang="es-ES" sz="2400" dirty="0"/>
              <a:t>, al precio de US $1,995 (después cambiado a $2,495 dólares)</a:t>
            </a:r>
            <a:r>
              <a:rPr lang="es-ES" sz="2400" dirty="0">
                <a:hlinkClick r:id="rId4"/>
              </a:rPr>
              <a:t>[1]</a:t>
            </a:r>
            <a:r>
              <a:rPr lang="es-ES" sz="2400" dirty="0"/>
              <a:t>. Incluía su sistema operativo </a:t>
            </a:r>
            <a:r>
              <a:rPr lang="es-ES" sz="2400" dirty="0">
                <a:hlinkClick r:id="rId5" tooltip="Mac OS"/>
              </a:rPr>
              <a:t>Mac OS</a:t>
            </a:r>
            <a:r>
              <a:rPr lang="es-ES" sz="2400" dirty="0"/>
              <a:t> cuya características novedosas era una GUI (</a:t>
            </a:r>
            <a:r>
              <a:rPr lang="es-ES" sz="2400" dirty="0" err="1"/>
              <a:t>Graphic</a:t>
            </a:r>
            <a:r>
              <a:rPr lang="es-ES" sz="2400" dirty="0"/>
              <a:t> </a:t>
            </a:r>
            <a:r>
              <a:rPr lang="es-ES" sz="2400" dirty="0" err="1"/>
              <a:t>User</a:t>
            </a:r>
            <a:r>
              <a:rPr lang="es-ES" sz="2400" dirty="0"/>
              <a:t> Interface), Multitareas y </a:t>
            </a:r>
            <a:r>
              <a:rPr lang="es-ES" sz="2400" dirty="0">
                <a:hlinkClick r:id="rId6" tooltip="Mouse"/>
              </a:rPr>
              <a:t>Mouse</a:t>
            </a:r>
            <a:r>
              <a:rPr lang="es-ES" sz="2400" dirty="0"/>
              <a:t>. Provocó diferentes reacciones entre los usuarios acostumbrados a la </a:t>
            </a:r>
            <a:r>
              <a:rPr lang="es-ES" sz="2400" dirty="0">
                <a:hlinkClick r:id="rId7" tooltip="Línea de comandos"/>
              </a:rPr>
              <a:t>línea de comandos</a:t>
            </a:r>
            <a:r>
              <a:rPr lang="es-ES" sz="2400" dirty="0"/>
              <a:t> y algunos tachando el uso del </a:t>
            </a:r>
            <a:r>
              <a:rPr lang="es-ES" sz="2400" dirty="0">
                <a:hlinkClick r:id="rId6" tooltip="Mouse"/>
              </a:rPr>
              <a:t>Mouse</a:t>
            </a:r>
            <a:r>
              <a:rPr lang="es-ES" sz="2400" dirty="0"/>
              <a:t> como </a:t>
            </a:r>
            <a:r>
              <a:rPr lang="es-ES" sz="2400" i="1" dirty="0"/>
              <a:t>juguete</a:t>
            </a:r>
            <a:r>
              <a:rPr lang="es-ES" sz="2400" dirty="0"/>
              <a:t>.</a:t>
            </a:r>
          </a:p>
        </p:txBody>
      </p:sp>
      <p:pic>
        <p:nvPicPr>
          <p:cNvPr id="3074" name="Picture 2" descr="http://img.vinagreasesino.com/wp-content/uploads/2010/11/mac1.jpg"/>
          <p:cNvPicPr>
            <a:picLocks noChangeAspect="1" noChangeArrowheads="1"/>
          </p:cNvPicPr>
          <p:nvPr/>
        </p:nvPicPr>
        <p:blipFill>
          <a:blip r:embed="rId8"/>
          <a:srcRect/>
          <a:stretch>
            <a:fillRect/>
          </a:stretch>
        </p:blipFill>
        <p:spPr bwMode="auto">
          <a:xfrm>
            <a:off x="2411760" y="4149080"/>
            <a:ext cx="3429024" cy="2139712"/>
          </a:xfrm>
          <a:prstGeom prst="rect">
            <a:avLst/>
          </a:prstGeom>
          <a:noFill/>
        </p:spPr>
      </p:pic>
    </p:spTree>
  </p:cSld>
  <p:clrMapOvr>
    <a:masterClrMapping/>
  </p:clrMapOvr>
  <p:transition>
    <p:strips dir="l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85728"/>
            <a:ext cx="7851648" cy="1128722"/>
          </a:xfrm>
        </p:spPr>
        <p:txBody>
          <a:bodyPr>
            <a:normAutofit fontScale="90000"/>
          </a:bodyPr>
          <a:lstStyle/>
          <a:p>
            <a:pPr algn="ctr"/>
            <a:r>
              <a:rPr lang="es-ES" sz="4000" dirty="0"/>
              <a:t>MS-DOS</a:t>
            </a:r>
            <a:br>
              <a:rPr lang="es-ES" sz="4000" dirty="0"/>
            </a:br>
            <a:endParaRPr lang="es-ES" sz="4000" dirty="0"/>
          </a:p>
        </p:txBody>
      </p:sp>
      <p:sp>
        <p:nvSpPr>
          <p:cNvPr id="3" name="2 Subtítulo"/>
          <p:cNvSpPr>
            <a:spLocks noGrp="1"/>
          </p:cNvSpPr>
          <p:nvPr>
            <p:ph type="subTitle" idx="1"/>
          </p:nvPr>
        </p:nvSpPr>
        <p:spPr>
          <a:xfrm>
            <a:off x="500034" y="1214422"/>
            <a:ext cx="7854696" cy="2428892"/>
          </a:xfrm>
        </p:spPr>
        <p:txBody>
          <a:bodyPr>
            <a:normAutofit/>
          </a:bodyPr>
          <a:lstStyle/>
          <a:p>
            <a:pPr algn="l"/>
            <a:r>
              <a:rPr lang="es-ES" sz="2000" dirty="0"/>
              <a:t>En 1981 </a:t>
            </a:r>
            <a:r>
              <a:rPr lang="es-ES" sz="2000" dirty="0">
                <a:hlinkClick r:id="rId2" tooltip="Microsoft"/>
              </a:rPr>
              <a:t>Microsoft</a:t>
            </a:r>
            <a:r>
              <a:rPr lang="es-ES" sz="2000" dirty="0"/>
              <a:t> compró un sistema operativo llamado </a:t>
            </a:r>
            <a:r>
              <a:rPr lang="es-ES" sz="2000" dirty="0">
                <a:hlinkClick r:id="rId3" tooltip="QDOS"/>
              </a:rPr>
              <a:t>QDOS</a:t>
            </a:r>
            <a:r>
              <a:rPr lang="es-ES" sz="2000" dirty="0"/>
              <a:t> que, tras realizar unas pocas modificaciones, se convirtió en la primera versión de MS-DOS (</a:t>
            </a:r>
            <a:r>
              <a:rPr lang="es-ES" sz="2000" b="1" dirty="0"/>
              <a:t>M</a:t>
            </a:r>
            <a:r>
              <a:rPr lang="es-ES" sz="2000" dirty="0"/>
              <a:t>icro </a:t>
            </a:r>
            <a:r>
              <a:rPr lang="es-ES" sz="2000" b="1" dirty="0"/>
              <a:t>S</a:t>
            </a:r>
            <a:r>
              <a:rPr lang="es-ES" sz="2000" dirty="0"/>
              <a:t>oft </a:t>
            </a:r>
            <a:r>
              <a:rPr lang="es-ES" sz="2000" b="1" dirty="0"/>
              <a:t>D</a:t>
            </a:r>
            <a:r>
              <a:rPr lang="es-ES" sz="2000" dirty="0"/>
              <a:t>isk </a:t>
            </a:r>
            <a:r>
              <a:rPr lang="es-ES" sz="2000" b="1" dirty="0"/>
              <a:t>O</a:t>
            </a:r>
            <a:r>
              <a:rPr lang="es-ES" sz="2000" dirty="0"/>
              <a:t>perating </a:t>
            </a:r>
            <a:r>
              <a:rPr lang="es-ES" sz="2000" b="1" dirty="0"/>
              <a:t>S</a:t>
            </a:r>
            <a:r>
              <a:rPr lang="es-ES" sz="2000" dirty="0"/>
              <a:t>ystem). A partir de aquí se sucedieron una serie de cambios hasta llegar a la versión 7.1, versión 8 en Windows Milenium, a partir de la cual MS-DOS dejó de existir como un componente del Sistema Operativo.</a:t>
            </a:r>
          </a:p>
        </p:txBody>
      </p:sp>
      <p:pic>
        <p:nvPicPr>
          <p:cNvPr id="2050" name="Picture 2" descr="http://1.bp.blogspot.com/_V9qsEQQCLXc/TTzeXTznUDI/AAAAAAAAAAQ/bboTqcHrLu8/s1600/ms-dos.gif"/>
          <p:cNvPicPr>
            <a:picLocks noChangeAspect="1" noChangeArrowheads="1"/>
          </p:cNvPicPr>
          <p:nvPr/>
        </p:nvPicPr>
        <p:blipFill>
          <a:blip r:embed="rId4"/>
          <a:srcRect/>
          <a:stretch>
            <a:fillRect/>
          </a:stretch>
        </p:blipFill>
        <p:spPr bwMode="auto">
          <a:xfrm>
            <a:off x="4000496" y="3286124"/>
            <a:ext cx="3858322" cy="2571768"/>
          </a:xfrm>
          <a:prstGeom prst="rect">
            <a:avLst/>
          </a:prstGeom>
          <a:noFill/>
        </p:spPr>
      </p:pic>
    </p:spTree>
  </p:cSld>
  <p:clrMapOvr>
    <a:masterClrMapping/>
  </p:clrMapOvr>
  <p:transition>
    <p:strip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85728"/>
            <a:ext cx="7851648" cy="857256"/>
          </a:xfrm>
        </p:spPr>
        <p:txBody>
          <a:bodyPr>
            <a:normAutofit fontScale="90000"/>
          </a:bodyPr>
          <a:lstStyle/>
          <a:p>
            <a:pPr algn="ctr"/>
            <a:r>
              <a:rPr lang="es-ES" sz="4000" dirty="0"/>
              <a:t>Microsoft Windows</a:t>
            </a:r>
            <a:br>
              <a:rPr lang="es-ES" sz="4000" dirty="0"/>
            </a:br>
            <a:endParaRPr lang="es-ES" sz="4000" dirty="0"/>
          </a:p>
        </p:txBody>
      </p:sp>
      <p:sp>
        <p:nvSpPr>
          <p:cNvPr id="3" name="2 Subtítulo"/>
          <p:cNvSpPr>
            <a:spLocks noGrp="1"/>
          </p:cNvSpPr>
          <p:nvPr>
            <p:ph type="subTitle" idx="1"/>
          </p:nvPr>
        </p:nvSpPr>
        <p:spPr>
          <a:xfrm>
            <a:off x="571472" y="1142984"/>
            <a:ext cx="7854696" cy="3929090"/>
          </a:xfrm>
        </p:spPr>
        <p:txBody>
          <a:bodyPr>
            <a:noAutofit/>
          </a:bodyPr>
          <a:lstStyle/>
          <a:p>
            <a:pPr algn="l"/>
            <a:r>
              <a:rPr lang="es-ES" sz="1800" dirty="0"/>
              <a:t>A mediados de los años 80 se crea este sistema operativo, pero no es hasta la salida de (Windows 95) que se le puede considerar un sistema operativo, solo era una interfaz gráfica del (MS-DOS) en el cual se disponía de unos diskettes para correr los programas. Hoy en día es el sistema operativo más difundido en el ámbito doméstico aunque también hay versiones para servidores como Windows NT. (Microsoft) ha diseñado también algunas versiones para superordenadores, pero sin mucho éxito. Años después se hizo el (Windows 98) que era el más eficaz de esa época. Después se crearía el sistema operativo de (Windows ME) (Windows </a:t>
            </a:r>
            <a:r>
              <a:rPr lang="es-ES" sz="1800" dirty="0" err="1"/>
              <a:t>Millenium</a:t>
            </a:r>
            <a:r>
              <a:rPr lang="es-ES" sz="1800" dirty="0"/>
              <a:t> </a:t>
            </a:r>
            <a:r>
              <a:rPr lang="es-ES" sz="1800" dirty="0" err="1"/>
              <a:t>Edition</a:t>
            </a:r>
            <a:r>
              <a:rPr lang="es-ES" sz="1800" dirty="0"/>
              <a:t>) aproximadamente entre el año 1999 y el año 2000. Un año después se crearía el sistema operativo de (Windows 2000) en ese mismo año. Después le seguiría el sistema operativo más utilizado en la actualidad, (Windows XP) y otros sistemas operativos de esta familia especializados en las empresas. Ahora el más reciente es (Windows 7) (Windows </a:t>
            </a:r>
            <a:r>
              <a:rPr lang="es-ES" sz="1800" dirty="0" err="1"/>
              <a:t>Seven</a:t>
            </a:r>
            <a:r>
              <a:rPr lang="es-ES" sz="1800" dirty="0"/>
              <a:t>) que salió al mercado el 22 de octubre del 2009, dejando atrás al (Windows Vista), que tuvo innumerables críticas durante el poco tiempo que duró en el mercado</a:t>
            </a:r>
            <a:r>
              <a:rPr lang="es-ES" sz="1400" dirty="0"/>
              <a:t>.</a:t>
            </a:r>
          </a:p>
        </p:txBody>
      </p:sp>
    </p:spTree>
  </p:cSld>
  <p:clrMapOvr>
    <a:masterClrMapping/>
  </p:clrMapOvr>
  <p:transition>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714356"/>
            <a:ext cx="7851648" cy="1128722"/>
          </a:xfrm>
        </p:spPr>
        <p:txBody>
          <a:bodyPr>
            <a:normAutofit fontScale="90000"/>
          </a:bodyPr>
          <a:lstStyle/>
          <a:p>
            <a:pPr algn="ctr"/>
            <a:r>
              <a:rPr lang="es-ES" sz="4000" dirty="0"/>
              <a:t>La década de 1990</a:t>
            </a:r>
            <a:br>
              <a:rPr lang="es-ES" sz="4000" dirty="0"/>
            </a:br>
            <a:r>
              <a:rPr lang="es-ES" sz="3600" dirty="0"/>
              <a:t>GNU/Linux</a:t>
            </a:r>
            <a:br>
              <a:rPr lang="es-ES" sz="3600" dirty="0"/>
            </a:br>
            <a:endParaRPr lang="es-ES" sz="4000" dirty="0"/>
          </a:p>
        </p:txBody>
      </p:sp>
      <p:sp>
        <p:nvSpPr>
          <p:cNvPr id="3" name="2 Subtítulo"/>
          <p:cNvSpPr>
            <a:spLocks noGrp="1"/>
          </p:cNvSpPr>
          <p:nvPr>
            <p:ph type="subTitle" idx="1"/>
          </p:nvPr>
        </p:nvSpPr>
        <p:spPr>
          <a:xfrm>
            <a:off x="785786" y="1714488"/>
            <a:ext cx="7854696" cy="2500330"/>
          </a:xfrm>
        </p:spPr>
        <p:txBody>
          <a:bodyPr>
            <a:noAutofit/>
          </a:bodyPr>
          <a:lstStyle/>
          <a:p>
            <a:pPr algn="l"/>
            <a:r>
              <a:rPr lang="es-ES" sz="2400" dirty="0"/>
              <a:t>Este sistema es una versión mejorada de Unix, basado en el estándar </a:t>
            </a:r>
            <a:r>
              <a:rPr lang="es-ES" sz="2400" dirty="0">
                <a:hlinkClick r:id="rId2" tooltip="POSIX"/>
              </a:rPr>
              <a:t>POSIX</a:t>
            </a:r>
            <a:r>
              <a:rPr lang="es-ES" sz="2400" dirty="0"/>
              <a:t>, un sistema que en principio trabajaba en modo comandos. Hoy en día dispone de Ventanas, gracias a un servidor gráfico y a gestores de ventanas como </a:t>
            </a:r>
            <a:r>
              <a:rPr lang="es-ES" sz="2400" dirty="0">
                <a:hlinkClick r:id="rId3" tooltip="KDE"/>
              </a:rPr>
              <a:t>KDE</a:t>
            </a:r>
            <a:r>
              <a:rPr lang="es-ES" sz="2400" dirty="0"/>
              <a:t>, </a:t>
            </a:r>
            <a:r>
              <a:rPr lang="es-ES" sz="2400" dirty="0">
                <a:hlinkClick r:id="rId4" tooltip="GNOME"/>
              </a:rPr>
              <a:t>GNOME</a:t>
            </a:r>
            <a:r>
              <a:rPr lang="es-ES" sz="2400" dirty="0"/>
              <a:t> entre muchos. Recientemente </a:t>
            </a:r>
            <a:r>
              <a:rPr lang="es-ES" sz="2400" dirty="0">
                <a:hlinkClick r:id="rId5" tooltip="GNU/Linux"/>
              </a:rPr>
              <a:t>GNU/Linux</a:t>
            </a:r>
            <a:r>
              <a:rPr lang="es-ES" sz="2400" dirty="0"/>
              <a:t> dispone de un aplicativo que convierte las ventanas en un entorno 3D como por ejemplo </a:t>
            </a:r>
            <a:r>
              <a:rPr lang="es-ES" sz="2400" dirty="0" err="1">
                <a:hlinkClick r:id="rId6" tooltip="Beryl"/>
              </a:rPr>
              <a:t>Beryl</a:t>
            </a:r>
            <a:r>
              <a:rPr lang="es-ES" sz="2400" dirty="0"/>
              <a:t> o </a:t>
            </a:r>
            <a:r>
              <a:rPr lang="es-ES" sz="2400" dirty="0" err="1">
                <a:hlinkClick r:id="rId7" tooltip="Compiz"/>
              </a:rPr>
              <a:t>Compiz</a:t>
            </a:r>
            <a:r>
              <a:rPr lang="es-ES" sz="2400" dirty="0"/>
              <a:t>. Lo que permite utilizar Linux de una forma visual atractiva.</a:t>
            </a:r>
          </a:p>
        </p:txBody>
      </p:sp>
      <p:pic>
        <p:nvPicPr>
          <p:cNvPr id="37890" name="Picture 2" descr="http://lenguadebrujo.files.wordpress.com/2012/01/gnu-linux.jpg"/>
          <p:cNvPicPr>
            <a:picLocks noChangeAspect="1" noChangeArrowheads="1"/>
          </p:cNvPicPr>
          <p:nvPr/>
        </p:nvPicPr>
        <p:blipFill>
          <a:blip r:embed="rId8"/>
          <a:srcRect/>
          <a:stretch>
            <a:fillRect/>
          </a:stretch>
        </p:blipFill>
        <p:spPr bwMode="auto">
          <a:xfrm>
            <a:off x="2843808" y="5241838"/>
            <a:ext cx="3065030" cy="1214446"/>
          </a:xfrm>
          <a:prstGeom prst="rect">
            <a:avLst/>
          </a:prstGeom>
          <a:noFill/>
        </p:spPr>
      </p:pic>
    </p:spTree>
  </p:cSld>
  <p:clrMapOvr>
    <a:masterClrMapping/>
  </p:clrMapOvr>
  <p:transition>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85728"/>
            <a:ext cx="7851648" cy="1128722"/>
          </a:xfrm>
        </p:spPr>
        <p:txBody>
          <a:bodyPr>
            <a:normAutofit fontScale="90000"/>
          </a:bodyPr>
          <a:lstStyle/>
          <a:p>
            <a:pPr algn="ctr"/>
            <a:r>
              <a:rPr lang="es-ES" sz="4000" dirty="0"/>
              <a:t>ReactOS</a:t>
            </a:r>
            <a:br>
              <a:rPr lang="es-ES" sz="4000" dirty="0"/>
            </a:br>
            <a:endParaRPr lang="es-ES" sz="4000" dirty="0"/>
          </a:p>
        </p:txBody>
      </p:sp>
      <p:sp>
        <p:nvSpPr>
          <p:cNvPr id="3" name="2 Subtítulo"/>
          <p:cNvSpPr>
            <a:spLocks noGrp="1"/>
          </p:cNvSpPr>
          <p:nvPr>
            <p:ph type="subTitle" idx="1"/>
          </p:nvPr>
        </p:nvSpPr>
        <p:spPr>
          <a:xfrm>
            <a:off x="500034" y="1357298"/>
            <a:ext cx="7854696" cy="3929090"/>
          </a:xfrm>
        </p:spPr>
        <p:txBody>
          <a:bodyPr>
            <a:normAutofit fontScale="55000" lnSpcReduction="20000"/>
          </a:bodyPr>
          <a:lstStyle/>
          <a:p>
            <a:pPr algn="l"/>
            <a:r>
              <a:rPr lang="es-ES" sz="3200" dirty="0">
                <a:hlinkClick r:id="rId2" tooltip="ReactOS"/>
              </a:rPr>
              <a:t>ReactOS</a:t>
            </a:r>
            <a:r>
              <a:rPr lang="es-ES" sz="3200" dirty="0"/>
              <a:t> (React Operating System) es un sistema operativo de código abierto destinado a lograr la compatibilidad binaria con aplicaciones de software y controladores de dispositivos hechos para Microsoft Windows NT versiones 5.x en adelante (Windows XP y sus sucesores).</a:t>
            </a:r>
          </a:p>
          <a:p>
            <a:pPr algn="l"/>
            <a:r>
              <a:rPr lang="es-ES" sz="3200" dirty="0"/>
              <a:t>En 1996 un grupo de programadores y desarrolladores de software libre comenzaron un proyecto llamado FreeWin95 el cual consistía en implementar un clon de </a:t>
            </a:r>
            <a:r>
              <a:rPr lang="es-ES" sz="3200" dirty="0">
                <a:hlinkClick r:id="rId3" tooltip="Windows 95"/>
              </a:rPr>
              <a:t>Windows 95</a:t>
            </a:r>
            <a:r>
              <a:rPr lang="es-ES" sz="3200" dirty="0"/>
              <a:t>. El proyecto estuvo bajo discusión por el diseño del sistema ya habiendo desarrollado la capa compatible con MS-DOS, pero lamentablemente esta fue una situación que no se completó. Para 1997 el proyecto no había lanzado ninguna versión, por lo que los miembros de éste, coordinados por Jason Filby, pudieron revivirlo. Se decidió cambiar el núcleo del sistema compatible con </a:t>
            </a:r>
            <a:r>
              <a:rPr lang="es-ES" sz="3200" dirty="0">
                <a:hlinkClick r:id="rId4" tooltip="MS-DOS"/>
              </a:rPr>
              <a:t>MS-DOS</a:t>
            </a:r>
            <a:r>
              <a:rPr lang="es-ES" sz="3200" dirty="0"/>
              <a:t> y de ahora en adelante basarlo en uno compatible con </a:t>
            </a:r>
            <a:r>
              <a:rPr lang="es-ES" sz="3200" dirty="0">
                <a:hlinkClick r:id="rId5" tooltip="Windows NT"/>
              </a:rPr>
              <a:t>Windows NT</a:t>
            </a:r>
            <a:r>
              <a:rPr lang="es-ES" sz="3200" dirty="0"/>
              <a:t> y así el proyecto pudo seguir adelante con el nombre actual de ReactOS, que comenzó en febrero de 1998, desarrollando las bases del kernel y algunos drivers básicos.</a:t>
            </a:r>
          </a:p>
          <a:p>
            <a:endParaRPr lang="es-ES" dirty="0"/>
          </a:p>
        </p:txBody>
      </p:sp>
      <p:pic>
        <p:nvPicPr>
          <p:cNvPr id="36866" name="Picture 2" descr="http://reactos.files.wordpress.com/2011/01/logo_final_01.png"/>
          <p:cNvPicPr>
            <a:picLocks noChangeAspect="1" noChangeArrowheads="1"/>
          </p:cNvPicPr>
          <p:nvPr/>
        </p:nvPicPr>
        <p:blipFill>
          <a:blip r:embed="rId6"/>
          <a:srcRect/>
          <a:stretch>
            <a:fillRect/>
          </a:stretch>
        </p:blipFill>
        <p:spPr bwMode="auto">
          <a:xfrm>
            <a:off x="4500562" y="4643446"/>
            <a:ext cx="3357586" cy="1852268"/>
          </a:xfrm>
          <a:prstGeom prst="rect">
            <a:avLst/>
          </a:prstGeom>
          <a:noFill/>
        </p:spPr>
      </p:pic>
    </p:spTree>
  </p:cSld>
  <p:clrMapOvr>
    <a:masterClrMapping/>
  </p:clrMapOvr>
  <p:transition>
    <p:plu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85728"/>
            <a:ext cx="7851648" cy="1128722"/>
          </a:xfrm>
        </p:spPr>
        <p:txBody>
          <a:bodyPr>
            <a:normAutofit fontScale="90000"/>
          </a:bodyPr>
          <a:lstStyle/>
          <a:p>
            <a:pPr algn="ctr"/>
            <a:r>
              <a:rPr lang="es-ES" sz="4000" dirty="0"/>
              <a:t>Historia de los sistemas operativos</a:t>
            </a:r>
            <a:br>
              <a:rPr lang="es-ES" sz="4000" dirty="0"/>
            </a:br>
            <a:endParaRPr lang="es-ES" sz="4000" dirty="0"/>
          </a:p>
        </p:txBody>
      </p:sp>
      <p:sp>
        <p:nvSpPr>
          <p:cNvPr id="3" name="2 Subtítulo"/>
          <p:cNvSpPr>
            <a:spLocks noGrp="1"/>
          </p:cNvSpPr>
          <p:nvPr>
            <p:ph type="subTitle" idx="1"/>
          </p:nvPr>
        </p:nvSpPr>
        <p:spPr>
          <a:xfrm>
            <a:off x="568424" y="980728"/>
            <a:ext cx="7854696" cy="1752600"/>
          </a:xfrm>
        </p:spPr>
        <p:txBody>
          <a:bodyPr>
            <a:noAutofit/>
          </a:bodyPr>
          <a:lstStyle/>
          <a:p>
            <a:pPr algn="l"/>
            <a:r>
              <a:rPr lang="es-ES" sz="2400" dirty="0"/>
              <a:t>Un </a:t>
            </a:r>
            <a:r>
              <a:rPr lang="es-ES" sz="2400" b="1" dirty="0"/>
              <a:t>sistema operativo</a:t>
            </a:r>
            <a:r>
              <a:rPr lang="es-ES" sz="2400" dirty="0"/>
              <a:t> es un conjunto de programas destinado a permitir el uso apropiado de las partes físicas del ordenador (</a:t>
            </a:r>
            <a:r>
              <a:rPr lang="es-ES" sz="2400" dirty="0">
                <a:hlinkClick r:id="rId2" tooltip="Hardware"/>
              </a:rPr>
              <a:t>hardware</a:t>
            </a:r>
            <a:r>
              <a:rPr lang="es-ES" sz="2400" dirty="0"/>
              <a:t>).</a:t>
            </a:r>
          </a:p>
          <a:p>
            <a:pPr algn="l"/>
            <a:r>
              <a:rPr lang="es-ES" sz="2400" dirty="0"/>
              <a:t>Los sistemas operativos proveen un conjunto de funciones necesarias y usadas por diversos </a:t>
            </a:r>
            <a:r>
              <a:rPr lang="es-ES" sz="2400" dirty="0">
                <a:hlinkClick r:id="rId3" tooltip="Aplicación informática"/>
              </a:rPr>
              <a:t>programas de aplicaciones</a:t>
            </a:r>
            <a:r>
              <a:rPr lang="es-ES" sz="2400" dirty="0"/>
              <a:t> de una </a:t>
            </a:r>
            <a:r>
              <a:rPr lang="es-ES" sz="2400" dirty="0">
                <a:hlinkClick r:id="rId4" tooltip="Computadora"/>
              </a:rPr>
              <a:t>computadora</a:t>
            </a:r>
            <a:r>
              <a:rPr lang="es-ES" sz="2400" dirty="0"/>
              <a:t>, y los vínculos necesarios para controlar y sincronizar el hardware de la misma. En las primeras computadoras, que no tenían sistema operativo cada programa necesitaba la más detallada especificación del hardware para </a:t>
            </a:r>
            <a:r>
              <a:rPr lang="es-ES" sz="2400" dirty="0">
                <a:hlinkClick r:id="rId5" tooltip="Ejecutable"/>
              </a:rPr>
              <a:t>ejecutarse</a:t>
            </a:r>
            <a:r>
              <a:rPr lang="es-ES" sz="2400" dirty="0"/>
              <a:t> correctamente y desarrollar </a:t>
            </a:r>
            <a:r>
              <a:rPr lang="es-ES" sz="2400" dirty="0">
                <a:hlinkClick r:id="rId6" tooltip="Hilo de ejecución"/>
              </a:rPr>
              <a:t>tareas</a:t>
            </a:r>
            <a:r>
              <a:rPr lang="es-ES" sz="2400" dirty="0"/>
              <a:t> estándares, y sus propios </a:t>
            </a:r>
            <a:r>
              <a:rPr lang="es-ES" sz="2400" dirty="0">
                <a:hlinkClick r:id="rId7" tooltip="Controlador de dispositivos"/>
              </a:rPr>
              <a:t>drivers</a:t>
            </a:r>
            <a:r>
              <a:rPr lang="es-ES" sz="2400" dirty="0"/>
              <a:t> para los dispositivos </a:t>
            </a:r>
            <a:r>
              <a:rPr lang="es-ES" sz="2400" dirty="0">
                <a:hlinkClick r:id="rId8" tooltip="Periféricos"/>
              </a:rPr>
              <a:t>periféricos</a:t>
            </a:r>
            <a:r>
              <a:rPr lang="es-ES" sz="2400" dirty="0"/>
              <a:t> como </a:t>
            </a:r>
            <a:r>
              <a:rPr lang="es-ES" sz="2400" dirty="0">
                <a:hlinkClick r:id="rId9" tooltip="Impresoras"/>
              </a:rPr>
              <a:t>impresoras</a:t>
            </a:r>
            <a:r>
              <a:rPr lang="es-ES" sz="2400" dirty="0"/>
              <a:t> y lectores de </a:t>
            </a:r>
            <a:r>
              <a:rPr lang="es-ES" sz="2400" dirty="0">
                <a:hlinkClick r:id="rId10" tooltip="Tarjeta perforada"/>
              </a:rPr>
              <a:t>tarjetas perforadas</a:t>
            </a:r>
            <a:r>
              <a:rPr lang="es-ES" sz="2400" dirty="0"/>
              <a:t>. El incremento de la complejidad del hardware y los programas de aplicaciones eventualmente hicieron del sistema operativo una necesidad.</a:t>
            </a:r>
          </a:p>
          <a:p>
            <a:pPr algn="l"/>
            <a:endParaRPr lang="es-ES" sz="2400" dirty="0"/>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0"/>
            <a:ext cx="7851648" cy="1128722"/>
          </a:xfrm>
        </p:spPr>
        <p:txBody>
          <a:bodyPr>
            <a:normAutofit/>
          </a:bodyPr>
          <a:lstStyle/>
          <a:p>
            <a:pPr algn="ctr"/>
            <a:r>
              <a:rPr lang="es-ES" sz="4000" dirty="0"/>
              <a:t>Primera Generación (1945-1956)</a:t>
            </a:r>
          </a:p>
        </p:txBody>
      </p:sp>
      <p:sp>
        <p:nvSpPr>
          <p:cNvPr id="3" name="2 Subtítulo"/>
          <p:cNvSpPr>
            <a:spLocks noGrp="1"/>
          </p:cNvSpPr>
          <p:nvPr>
            <p:ph type="subTitle" idx="1"/>
          </p:nvPr>
        </p:nvSpPr>
        <p:spPr>
          <a:xfrm>
            <a:off x="571472" y="1357298"/>
            <a:ext cx="7854696" cy="3500462"/>
          </a:xfrm>
        </p:spPr>
        <p:txBody>
          <a:bodyPr>
            <a:normAutofit/>
          </a:bodyPr>
          <a:lstStyle/>
          <a:p>
            <a:pPr algn="l"/>
            <a:r>
              <a:rPr lang="es-ES" sz="2000" dirty="0"/>
              <a:t>-La computadora fue utilizada para fines militares durante la Segunda Guerra Mundial. </a:t>
            </a:r>
          </a:p>
          <a:p>
            <a:pPr algn="l"/>
            <a:r>
              <a:rPr lang="es-ES" sz="2000" dirty="0"/>
              <a:t>-IBM creó la primera calculadora electrónica en 1944.  </a:t>
            </a:r>
          </a:p>
          <a:p>
            <a:pPr algn="l"/>
            <a:r>
              <a:rPr lang="es-ES" sz="2000" dirty="0"/>
              <a:t>-Se desarrolló la computadora ENIAC (Electronic Numerical Integrator and Computer), EDVAC (Electronic Discrete Variable Automatic Computer) en 1945 y la UNIVAC (Universal Automatic Computer)en 1951. </a:t>
            </a:r>
          </a:p>
          <a:p>
            <a:pPr algn="l"/>
            <a:r>
              <a:rPr lang="es-ES" sz="2000" dirty="0"/>
              <a:t>-Lo más significativo de esta generación fue el uso de los tubos al vacío.</a:t>
            </a:r>
          </a:p>
          <a:p>
            <a:pPr algn="l"/>
            <a:endParaRPr lang="es-ES" sz="2000" dirty="0"/>
          </a:p>
        </p:txBody>
      </p:sp>
      <p:pic>
        <p:nvPicPr>
          <p:cNvPr id="35842" name="Picture 2" descr="http://upload.wikimedia.org/wikipedia/commons/thumb/6/69/IBM_PC_5150.jpg/275px-IBM_PC_5150.jpg"/>
          <p:cNvPicPr>
            <a:picLocks noChangeAspect="1" noChangeArrowheads="1"/>
          </p:cNvPicPr>
          <p:nvPr/>
        </p:nvPicPr>
        <p:blipFill>
          <a:blip r:embed="rId2"/>
          <a:srcRect/>
          <a:stretch>
            <a:fillRect/>
          </a:stretch>
        </p:blipFill>
        <p:spPr bwMode="auto">
          <a:xfrm>
            <a:off x="5643570" y="4357694"/>
            <a:ext cx="2619375" cy="1895476"/>
          </a:xfrm>
          <a:prstGeom prst="rect">
            <a:avLst/>
          </a:prstGeom>
          <a:noFill/>
        </p:spPr>
      </p:pic>
      <p:pic>
        <p:nvPicPr>
          <p:cNvPr id="35844" name="Picture 4" descr="http://drik.mx/data/eniac.gif"/>
          <p:cNvPicPr>
            <a:picLocks noChangeAspect="1" noChangeArrowheads="1"/>
          </p:cNvPicPr>
          <p:nvPr/>
        </p:nvPicPr>
        <p:blipFill>
          <a:blip r:embed="rId3"/>
          <a:srcRect/>
          <a:stretch>
            <a:fillRect/>
          </a:stretch>
        </p:blipFill>
        <p:spPr bwMode="auto">
          <a:xfrm>
            <a:off x="714348" y="4357694"/>
            <a:ext cx="2667019" cy="2000264"/>
          </a:xfrm>
          <a:prstGeom prst="rect">
            <a:avLst/>
          </a:prstGeom>
          <a:noFill/>
        </p:spPr>
      </p:pic>
    </p:spTree>
  </p:cSld>
  <p:clrMapOvr>
    <a:masterClrMapping/>
  </p:clrMapOvr>
  <p:transition>
    <p:newsfla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14338"/>
            <a:ext cx="7851648" cy="1128722"/>
          </a:xfrm>
        </p:spPr>
        <p:txBody>
          <a:bodyPr>
            <a:normAutofit/>
          </a:bodyPr>
          <a:lstStyle/>
          <a:p>
            <a:pPr algn="ctr"/>
            <a:r>
              <a:rPr lang="es-ES" sz="4000" dirty="0"/>
              <a:t>Segunda Generación (1956-1963) </a:t>
            </a:r>
          </a:p>
        </p:txBody>
      </p:sp>
      <p:sp>
        <p:nvSpPr>
          <p:cNvPr id="3" name="2 Subtítulo"/>
          <p:cNvSpPr>
            <a:spLocks noGrp="1"/>
          </p:cNvSpPr>
          <p:nvPr>
            <p:ph type="subTitle" idx="1"/>
          </p:nvPr>
        </p:nvSpPr>
        <p:spPr>
          <a:xfrm>
            <a:off x="500034" y="1714488"/>
            <a:ext cx="7854696" cy="2143140"/>
          </a:xfrm>
        </p:spPr>
        <p:txBody>
          <a:bodyPr>
            <a:normAutofit/>
          </a:bodyPr>
          <a:lstStyle/>
          <a:p>
            <a:pPr algn="l"/>
            <a:r>
              <a:rPr lang="es-ES" sz="2000" dirty="0"/>
              <a:t>-Se remplazaron los tubos al vacío por los transistores.  </a:t>
            </a:r>
          </a:p>
          <a:p>
            <a:pPr algn="l"/>
            <a:r>
              <a:rPr lang="es-ES" sz="2000" dirty="0"/>
              <a:t>-Se reemplazó el lenguaje de máquina por el lenguaje ensamblador. </a:t>
            </a:r>
          </a:p>
          <a:p>
            <a:pPr algn="l"/>
            <a:r>
              <a:rPr lang="es-ES" sz="2000" dirty="0"/>
              <a:t> -Se crearon los lenguajes de alto nivel como COBOL (</a:t>
            </a:r>
            <a:r>
              <a:rPr lang="es-ES" sz="2000" dirty="0" err="1"/>
              <a:t>Common</a:t>
            </a:r>
            <a:r>
              <a:rPr lang="es-ES" sz="2000" dirty="0"/>
              <a:t> Business-</a:t>
            </a:r>
            <a:r>
              <a:rPr lang="es-ES" sz="2000" dirty="0" err="1"/>
              <a:t>Oriented</a:t>
            </a:r>
            <a:r>
              <a:rPr lang="es-ES" sz="2000" dirty="0"/>
              <a:t> </a:t>
            </a:r>
            <a:r>
              <a:rPr lang="es-ES" sz="2000" dirty="0" err="1"/>
              <a:t>Language</a:t>
            </a:r>
            <a:r>
              <a:rPr lang="es-ES" sz="2000" dirty="0"/>
              <a:t>) y FORTRAN (Formula </a:t>
            </a:r>
            <a:r>
              <a:rPr lang="es-ES" sz="2000" dirty="0" err="1"/>
              <a:t>Translator</a:t>
            </a:r>
            <a:r>
              <a:rPr lang="es-ES" sz="2000" dirty="0"/>
              <a:t>).  </a:t>
            </a:r>
          </a:p>
          <a:p>
            <a:pPr algn="l"/>
            <a:r>
              <a:rPr lang="es-ES" sz="2000" dirty="0"/>
              <a:t>- Se diseñaron computadoras más pequeñas, rápidas y eficientes.</a:t>
            </a:r>
          </a:p>
          <a:p>
            <a:endParaRPr lang="es-ES" dirty="0"/>
          </a:p>
        </p:txBody>
      </p:sp>
      <p:pic>
        <p:nvPicPr>
          <p:cNvPr id="34819" name="Picture 3" descr="http://2.bp.blogspot.com/_ms_ATMCR9jA/TIEdpvhsWZI/AAAAAAAAB0o/ADYWUwg_M1Q/s1600/bulbos.jpg"/>
          <p:cNvPicPr>
            <a:picLocks noChangeAspect="1" noChangeArrowheads="1"/>
          </p:cNvPicPr>
          <p:nvPr/>
        </p:nvPicPr>
        <p:blipFill>
          <a:blip r:embed="rId2"/>
          <a:srcRect/>
          <a:stretch>
            <a:fillRect/>
          </a:stretch>
        </p:blipFill>
        <p:spPr bwMode="auto">
          <a:xfrm>
            <a:off x="1071538" y="3857628"/>
            <a:ext cx="3167166" cy="2143140"/>
          </a:xfrm>
          <a:prstGeom prst="rect">
            <a:avLst/>
          </a:prstGeom>
          <a:noFill/>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500042"/>
            <a:ext cx="7851648" cy="1128722"/>
          </a:xfrm>
        </p:spPr>
        <p:txBody>
          <a:bodyPr>
            <a:normAutofit fontScale="90000"/>
          </a:bodyPr>
          <a:lstStyle/>
          <a:p>
            <a:pPr algn="ctr"/>
            <a:r>
              <a:rPr lang="es-ES" sz="4000" dirty="0"/>
              <a:t>Tercera Generación (1964-1971)</a:t>
            </a:r>
            <a:br>
              <a:rPr lang="es-ES" sz="4000" dirty="0"/>
            </a:br>
            <a:r>
              <a:rPr lang="es-ES" sz="3600" dirty="0"/>
              <a:t>Cuarta Generación (1971-presente)</a:t>
            </a:r>
            <a:endParaRPr lang="es-ES" sz="4000" dirty="0"/>
          </a:p>
        </p:txBody>
      </p:sp>
      <p:sp>
        <p:nvSpPr>
          <p:cNvPr id="3" name="2 Subtítulo"/>
          <p:cNvSpPr>
            <a:spLocks noGrp="1"/>
          </p:cNvSpPr>
          <p:nvPr>
            <p:ph type="subTitle" idx="1"/>
          </p:nvPr>
        </p:nvSpPr>
        <p:spPr>
          <a:xfrm>
            <a:off x="500034" y="2285992"/>
            <a:ext cx="7854696" cy="3071834"/>
          </a:xfrm>
        </p:spPr>
        <p:txBody>
          <a:bodyPr>
            <a:normAutofit/>
          </a:bodyPr>
          <a:lstStyle/>
          <a:p>
            <a:pPr algn="l"/>
            <a:r>
              <a:rPr lang="es-ES" sz="2000" dirty="0"/>
              <a:t>-Uso de chips de silicón.  </a:t>
            </a:r>
          </a:p>
          <a:p>
            <a:pPr algn="l"/>
            <a:r>
              <a:rPr lang="es-ES" sz="2000" dirty="0"/>
              <a:t>-Sistemas operativos.</a:t>
            </a:r>
          </a:p>
          <a:p>
            <a:pPr algn="l"/>
            <a:r>
              <a:rPr lang="es-ES" sz="2200" dirty="0"/>
              <a:t>-Se desarrollaron nuevos chips con mayor capacidad de almacenamiento. </a:t>
            </a:r>
          </a:p>
          <a:p>
            <a:pPr algn="l"/>
            <a:r>
              <a:rPr lang="es-ES" sz="2200" dirty="0"/>
              <a:t>-Se comenzaron a utilizar las computadoras personales y las Macintosh.</a:t>
            </a:r>
          </a:p>
          <a:p>
            <a:pPr algn="l"/>
            <a:r>
              <a:rPr lang="es-ES" sz="2200" dirty="0"/>
              <a:t>-Se desarrolló el diseño de redes. </a:t>
            </a:r>
          </a:p>
          <a:p>
            <a:pPr algn="l"/>
            <a:r>
              <a:rPr lang="es-ES" sz="2200" dirty="0"/>
              <a:t>Internet</a:t>
            </a:r>
          </a:p>
          <a:p>
            <a:endParaRPr lang="es-ES" dirty="0"/>
          </a:p>
        </p:txBody>
      </p:sp>
      <p:pic>
        <p:nvPicPr>
          <p:cNvPr id="33794" name="Picture 2" descr="https://lh5.googleusercontent.com/-Uca6D61wMhc/TXoXILYiqpI/AAAAAAAAAU4/0hmNgaReSGQ/chip.jpg"/>
          <p:cNvPicPr>
            <a:picLocks noChangeAspect="1" noChangeArrowheads="1"/>
          </p:cNvPicPr>
          <p:nvPr/>
        </p:nvPicPr>
        <p:blipFill>
          <a:blip r:embed="rId2"/>
          <a:srcRect/>
          <a:stretch>
            <a:fillRect/>
          </a:stretch>
        </p:blipFill>
        <p:spPr bwMode="auto">
          <a:xfrm>
            <a:off x="5143504" y="4572008"/>
            <a:ext cx="2643206" cy="1867866"/>
          </a:xfrm>
          <a:prstGeom prst="rect">
            <a:avLst/>
          </a:prstGeom>
          <a:noFill/>
        </p:spPr>
      </p:pic>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8156" y="12292"/>
            <a:ext cx="7851648" cy="1128722"/>
          </a:xfrm>
        </p:spPr>
        <p:txBody>
          <a:bodyPr>
            <a:normAutofit fontScale="90000"/>
          </a:bodyPr>
          <a:lstStyle/>
          <a:p>
            <a:pPr algn="ctr"/>
            <a:r>
              <a:rPr lang="es-ES" sz="4000" dirty="0"/>
              <a:t>La década de 1940</a:t>
            </a:r>
            <a:br>
              <a:rPr lang="es-ES" sz="4000" dirty="0"/>
            </a:br>
            <a:endParaRPr lang="es-ES" sz="4000" dirty="0"/>
          </a:p>
        </p:txBody>
      </p:sp>
      <p:sp>
        <p:nvSpPr>
          <p:cNvPr id="3" name="2 Subtítulo"/>
          <p:cNvSpPr>
            <a:spLocks noGrp="1"/>
          </p:cNvSpPr>
          <p:nvPr>
            <p:ph type="subTitle" idx="1"/>
          </p:nvPr>
        </p:nvSpPr>
        <p:spPr>
          <a:xfrm>
            <a:off x="107504" y="576653"/>
            <a:ext cx="8856984" cy="1752600"/>
          </a:xfrm>
        </p:spPr>
        <p:txBody>
          <a:bodyPr>
            <a:noAutofit/>
          </a:bodyPr>
          <a:lstStyle/>
          <a:p>
            <a:pPr algn="l"/>
            <a:r>
              <a:rPr lang="es-ES" sz="2400" dirty="0"/>
              <a:t>A finales de la década de 1940, con lo que se podría considerar la aparición de la </a:t>
            </a:r>
            <a:r>
              <a:rPr lang="es-ES" sz="2400" dirty="0">
                <a:hlinkClick r:id="rId2" tooltip="Primera generación de computadoras"/>
              </a:rPr>
              <a:t>primera generación de computadoras</a:t>
            </a:r>
            <a:r>
              <a:rPr lang="es-ES" sz="2400" dirty="0"/>
              <a:t>, se accedía directamente a la consola de la computadora desde la cual se actuaba sobre una serie de micro interruptores que permitían introducir directamente el programa en la memoria de la computadora</a:t>
            </a:r>
          </a:p>
          <a:p>
            <a:pPr algn="l"/>
            <a:r>
              <a:rPr lang="es-ES" sz="2400" dirty="0"/>
              <a:t>. Por aquel entonces no existían los </a:t>
            </a:r>
            <a:r>
              <a:rPr lang="es-ES" sz="2400" dirty="0">
                <a:hlinkClick r:id="rId3" tooltip="Sistema operativo"/>
              </a:rPr>
              <a:t>sistemas operativos</a:t>
            </a:r>
            <a:r>
              <a:rPr lang="es-ES" sz="2400" dirty="0"/>
              <a:t>, y los </a:t>
            </a:r>
            <a:r>
              <a:rPr lang="es-ES" sz="2400" dirty="0">
                <a:hlinkClick r:id="rId4" tooltip="Programador"/>
              </a:rPr>
              <a:t>programadores</a:t>
            </a:r>
            <a:r>
              <a:rPr lang="es-ES" sz="2400" dirty="0"/>
              <a:t> debían interactuar con el </a:t>
            </a:r>
            <a:r>
              <a:rPr lang="es-ES" sz="2400" dirty="0">
                <a:hlinkClick r:id="rId5" tooltip="Hardware"/>
              </a:rPr>
              <a:t>hardware</a:t>
            </a:r>
            <a:r>
              <a:rPr lang="es-ES" sz="2400" dirty="0"/>
              <a:t> del computador sin ayuda externa. Esto hacía que el tiempo de preparación para realizar una tarea fuera considerable. Además para poder utilizar la </a:t>
            </a:r>
            <a:r>
              <a:rPr lang="es-ES" sz="2400" dirty="0">
                <a:hlinkClick r:id="rId6" tooltip="Computadora"/>
              </a:rPr>
              <a:t>computadora</a:t>
            </a:r>
            <a:r>
              <a:rPr lang="es-ES" sz="2400" dirty="0"/>
              <a:t> debía hacerse por turnos. Para ello, en muchas instalaciones, se rellenaba un formulario de reserva en el que se indicaba el tiempo que el programador necesitaba para realizar su trabajo. Todo se hacía en lenguaje de máquina</a:t>
            </a:r>
            <a:r>
              <a:rPr lang="es-ES" sz="800" dirty="0"/>
              <a:t>.</a:t>
            </a: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85728"/>
            <a:ext cx="7851648" cy="1128722"/>
          </a:xfrm>
        </p:spPr>
        <p:txBody>
          <a:bodyPr>
            <a:normAutofit fontScale="90000"/>
          </a:bodyPr>
          <a:lstStyle/>
          <a:p>
            <a:pPr algn="ctr"/>
            <a:r>
              <a:rPr lang="es-ES" sz="4000" dirty="0"/>
              <a:t>La década de 1950</a:t>
            </a:r>
            <a:br>
              <a:rPr lang="es-ES" sz="4000" dirty="0"/>
            </a:br>
            <a:endParaRPr lang="es-ES" sz="4000" dirty="0"/>
          </a:p>
        </p:txBody>
      </p:sp>
      <p:sp>
        <p:nvSpPr>
          <p:cNvPr id="3" name="2 Subtítulo"/>
          <p:cNvSpPr>
            <a:spLocks noGrp="1"/>
          </p:cNvSpPr>
          <p:nvPr>
            <p:ph type="subTitle" idx="1"/>
          </p:nvPr>
        </p:nvSpPr>
        <p:spPr>
          <a:xfrm>
            <a:off x="500034" y="1571612"/>
            <a:ext cx="7854696" cy="1752600"/>
          </a:xfrm>
        </p:spPr>
        <p:txBody>
          <a:bodyPr>
            <a:noAutofit/>
          </a:bodyPr>
          <a:lstStyle/>
          <a:p>
            <a:pPr algn="l"/>
            <a:r>
              <a:rPr lang="es-ES" sz="2400" dirty="0"/>
              <a:t>A principios de los </a:t>
            </a:r>
            <a:r>
              <a:rPr lang="es-ES" sz="2400" dirty="0">
                <a:hlinkClick r:id="rId2" tooltip="Años 1950"/>
              </a:rPr>
              <a:t>años 50</a:t>
            </a:r>
            <a:r>
              <a:rPr lang="es-ES" sz="2400" dirty="0"/>
              <a:t> con el objeto de facilitar la interacción entre persona y computadora, los sistemas operativos hacen una aparición discreta y bastante simple, con conceptos tales como el monitor residente, el proceso por lotes y el almacenamiento temporal</a:t>
            </a:r>
            <a:r>
              <a:rPr lang="es-ES" sz="2800" dirty="0"/>
              <a:t>.</a:t>
            </a:r>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85728"/>
            <a:ext cx="7851648" cy="1128722"/>
          </a:xfrm>
        </p:spPr>
        <p:txBody>
          <a:bodyPr>
            <a:normAutofit fontScale="90000"/>
          </a:bodyPr>
          <a:lstStyle/>
          <a:p>
            <a:pPr algn="ctr"/>
            <a:r>
              <a:rPr lang="es-ES" sz="4000" dirty="0"/>
              <a:t>Monitor residente</a:t>
            </a:r>
            <a:br>
              <a:rPr lang="es-ES" sz="4000" dirty="0"/>
            </a:br>
            <a:endParaRPr lang="es-ES" sz="4000" dirty="0"/>
          </a:p>
        </p:txBody>
      </p:sp>
      <p:sp>
        <p:nvSpPr>
          <p:cNvPr id="3" name="2 Subtítulo"/>
          <p:cNvSpPr>
            <a:spLocks noGrp="1"/>
          </p:cNvSpPr>
          <p:nvPr>
            <p:ph type="subTitle" idx="1"/>
          </p:nvPr>
        </p:nvSpPr>
        <p:spPr>
          <a:xfrm>
            <a:off x="467544" y="1124744"/>
            <a:ext cx="7854696" cy="1752600"/>
          </a:xfrm>
        </p:spPr>
        <p:txBody>
          <a:bodyPr>
            <a:noAutofit/>
          </a:bodyPr>
          <a:lstStyle/>
          <a:p>
            <a:pPr algn="l"/>
            <a:r>
              <a:rPr lang="es-ES" sz="2400" dirty="0"/>
              <a:t>Su funcionamiento era bastante simple, se limitaba a cargar los programas a memoria, leyéndolos de una cinta o de </a:t>
            </a:r>
            <a:r>
              <a:rPr lang="es-ES" sz="2400" dirty="0">
                <a:hlinkClick r:id="rId2" tooltip="Tarjeta perforada"/>
              </a:rPr>
              <a:t>tarjetas perforadas</a:t>
            </a:r>
            <a:r>
              <a:rPr lang="es-ES" sz="2400" dirty="0"/>
              <a:t>, y ejecutarlos. El problema era encontrar una forma de optimizar el tiempo entre la retirada de un trabajo y el montaje del siguiente.</a:t>
            </a:r>
          </a:p>
        </p:txBody>
      </p:sp>
      <p:pic>
        <p:nvPicPr>
          <p:cNvPr id="13314" name="Picture 2" descr="http://www.udg.co.cu/cmap/sistemas_operativos/sistema_operativo/historia/images/UNIVAC%20.jpg"/>
          <p:cNvPicPr>
            <a:picLocks noChangeAspect="1" noChangeArrowheads="1"/>
          </p:cNvPicPr>
          <p:nvPr/>
        </p:nvPicPr>
        <p:blipFill>
          <a:blip r:embed="rId3"/>
          <a:srcRect/>
          <a:stretch>
            <a:fillRect/>
          </a:stretch>
        </p:blipFill>
        <p:spPr bwMode="auto">
          <a:xfrm>
            <a:off x="2500298" y="3286124"/>
            <a:ext cx="3214710" cy="2466985"/>
          </a:xfrm>
          <a:prstGeom prst="rect">
            <a:avLst/>
          </a:prstGeom>
          <a:noFill/>
        </p:spPr>
      </p:pic>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85728"/>
            <a:ext cx="7851648" cy="1128722"/>
          </a:xfrm>
        </p:spPr>
        <p:txBody>
          <a:bodyPr>
            <a:normAutofit fontScale="90000"/>
          </a:bodyPr>
          <a:lstStyle/>
          <a:p>
            <a:pPr algn="ctr"/>
            <a:r>
              <a:rPr lang="es-ES" sz="4000" dirty="0"/>
              <a:t>Procesamiento por lotes</a:t>
            </a:r>
            <a:br>
              <a:rPr lang="es-ES" sz="4000" dirty="0"/>
            </a:br>
            <a:endParaRPr lang="es-ES" sz="4000" dirty="0"/>
          </a:p>
        </p:txBody>
      </p:sp>
      <p:sp>
        <p:nvSpPr>
          <p:cNvPr id="3" name="2 Subtítulo"/>
          <p:cNvSpPr>
            <a:spLocks noGrp="1"/>
          </p:cNvSpPr>
          <p:nvPr>
            <p:ph type="subTitle" idx="1"/>
          </p:nvPr>
        </p:nvSpPr>
        <p:spPr>
          <a:xfrm>
            <a:off x="567410" y="1052736"/>
            <a:ext cx="7854696" cy="1752600"/>
          </a:xfrm>
        </p:spPr>
        <p:txBody>
          <a:bodyPr>
            <a:normAutofit/>
          </a:bodyPr>
          <a:lstStyle/>
          <a:p>
            <a:pPr algn="l"/>
            <a:r>
              <a:rPr lang="es-ES" sz="2400" dirty="0"/>
              <a:t>Como solución para optimizar, en una misma cinta o conjunto de tarjetas, se cargaban varios programas, de forma que se ejecutaran uno a continuación de otro sin perder apenas tiempo en la transición.</a:t>
            </a:r>
          </a:p>
        </p:txBody>
      </p:sp>
      <p:pic>
        <p:nvPicPr>
          <p:cNvPr id="12290" name="Picture 2" descr="http://www.ktron.es/images/imagelib/graphics/GIWphoto.jpg"/>
          <p:cNvPicPr>
            <a:picLocks noChangeAspect="1" noChangeArrowheads="1"/>
          </p:cNvPicPr>
          <p:nvPr/>
        </p:nvPicPr>
        <p:blipFill>
          <a:blip r:embed="rId2"/>
          <a:srcRect/>
          <a:stretch>
            <a:fillRect/>
          </a:stretch>
        </p:blipFill>
        <p:spPr bwMode="auto">
          <a:xfrm>
            <a:off x="2928926" y="3000372"/>
            <a:ext cx="2381250" cy="3171826"/>
          </a:xfrm>
          <a:prstGeom prst="rect">
            <a:avLst/>
          </a:prstGeom>
          <a:noFill/>
        </p:spPr>
      </p:pic>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85728"/>
            <a:ext cx="7851648" cy="1128722"/>
          </a:xfrm>
        </p:spPr>
        <p:txBody>
          <a:bodyPr>
            <a:normAutofit fontScale="90000"/>
          </a:bodyPr>
          <a:lstStyle/>
          <a:p>
            <a:pPr algn="ctr"/>
            <a:r>
              <a:rPr lang="es-ES" sz="4000" dirty="0"/>
              <a:t>Almacenamiento temporal</a:t>
            </a:r>
            <a:br>
              <a:rPr lang="es-ES" sz="4000" dirty="0"/>
            </a:br>
            <a:endParaRPr lang="es-ES" sz="4000" dirty="0"/>
          </a:p>
        </p:txBody>
      </p:sp>
      <p:sp>
        <p:nvSpPr>
          <p:cNvPr id="3" name="2 Subtítulo"/>
          <p:cNvSpPr>
            <a:spLocks noGrp="1"/>
          </p:cNvSpPr>
          <p:nvPr>
            <p:ph type="subTitle" idx="1"/>
          </p:nvPr>
        </p:nvSpPr>
        <p:spPr>
          <a:xfrm>
            <a:off x="571472" y="1340768"/>
            <a:ext cx="7854696" cy="1752600"/>
          </a:xfrm>
        </p:spPr>
        <p:txBody>
          <a:bodyPr>
            <a:normAutofit/>
          </a:bodyPr>
          <a:lstStyle/>
          <a:p>
            <a:pPr algn="l"/>
            <a:r>
              <a:rPr lang="es-ES" sz="2400" dirty="0"/>
              <a:t>Su objetivo era disminuir el tiempo de carga de los programas, haciendo simultánea la carga del programa o la salida de datos con la ejecución de la siguiente tarea. Para ello se utilizaban dos técnicas, el </a:t>
            </a:r>
            <a:r>
              <a:rPr lang="es-ES" sz="2400" dirty="0" err="1">
                <a:hlinkClick r:id="rId2" tooltip="Buffer de datos"/>
              </a:rPr>
              <a:t>buffering</a:t>
            </a:r>
            <a:r>
              <a:rPr lang="es-ES" sz="2400" dirty="0"/>
              <a:t> y el </a:t>
            </a:r>
            <a:r>
              <a:rPr lang="es-ES" sz="2400" dirty="0" err="1">
                <a:hlinkClick r:id="rId3" tooltip="Spooling"/>
              </a:rPr>
              <a:t>spooling</a:t>
            </a:r>
            <a:r>
              <a:rPr lang="es-ES" sz="2800" dirty="0"/>
              <a:t>.</a:t>
            </a:r>
          </a:p>
        </p:txBody>
      </p:sp>
      <p:pic>
        <p:nvPicPr>
          <p:cNvPr id="11266" name="Picture 2" descr="http://www.enresa.es/img/multimedios/fullhabogp.jpg"/>
          <p:cNvPicPr>
            <a:picLocks noChangeAspect="1" noChangeArrowheads="1"/>
          </p:cNvPicPr>
          <p:nvPr/>
        </p:nvPicPr>
        <p:blipFill>
          <a:blip r:embed="rId4"/>
          <a:srcRect/>
          <a:stretch>
            <a:fillRect/>
          </a:stretch>
        </p:blipFill>
        <p:spPr bwMode="auto">
          <a:xfrm>
            <a:off x="2428860" y="3286124"/>
            <a:ext cx="3404601" cy="2428892"/>
          </a:xfrm>
          <a:prstGeom prst="rect">
            <a:avLst/>
          </a:prstGeom>
          <a:noFill/>
        </p:spPr>
      </p:pic>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85728"/>
            <a:ext cx="7851648" cy="1128722"/>
          </a:xfrm>
        </p:spPr>
        <p:txBody>
          <a:bodyPr>
            <a:normAutofit fontScale="90000"/>
          </a:bodyPr>
          <a:lstStyle/>
          <a:p>
            <a:pPr algn="ctr"/>
            <a:r>
              <a:rPr lang="es-ES" sz="4000" dirty="0"/>
              <a:t>La década de 1960</a:t>
            </a:r>
            <a:br>
              <a:rPr lang="es-ES" sz="4000" dirty="0"/>
            </a:br>
            <a:endParaRPr lang="es-ES" sz="4000" dirty="0"/>
          </a:p>
        </p:txBody>
      </p:sp>
      <p:sp>
        <p:nvSpPr>
          <p:cNvPr id="3" name="2 Subtítulo"/>
          <p:cNvSpPr>
            <a:spLocks noGrp="1"/>
          </p:cNvSpPr>
          <p:nvPr>
            <p:ph type="subTitle" idx="1"/>
          </p:nvPr>
        </p:nvSpPr>
        <p:spPr>
          <a:xfrm>
            <a:off x="500034" y="1142984"/>
            <a:ext cx="7854696" cy="2143140"/>
          </a:xfrm>
        </p:spPr>
        <p:txBody>
          <a:bodyPr>
            <a:normAutofit/>
          </a:bodyPr>
          <a:lstStyle/>
          <a:p>
            <a:pPr algn="l"/>
            <a:r>
              <a:rPr lang="es-ES" sz="2400" dirty="0"/>
              <a:t>En los años 60 se produjeron cambios notorios en varios campos de la </a:t>
            </a:r>
            <a:r>
              <a:rPr lang="es-ES" sz="2400" dirty="0">
                <a:hlinkClick r:id="rId2" tooltip="Informática"/>
              </a:rPr>
              <a:t>informática</a:t>
            </a:r>
            <a:r>
              <a:rPr lang="es-ES" sz="2400" dirty="0"/>
              <a:t>, con la aparición del circuito integrado la mayoría orientados a seguir incrementando el potencial de los ordenadores. Para ello se utilizaban técnicas de lo más diversas.</a:t>
            </a:r>
          </a:p>
        </p:txBody>
      </p:sp>
    </p:spTree>
  </p:cSld>
  <p:clrMapOvr>
    <a:masterClrMapping/>
  </p:clrMapOvr>
  <p:transition>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85728"/>
            <a:ext cx="7851648" cy="1128722"/>
          </a:xfrm>
        </p:spPr>
        <p:txBody>
          <a:bodyPr>
            <a:normAutofit fontScale="90000"/>
          </a:bodyPr>
          <a:lstStyle/>
          <a:p>
            <a:pPr algn="ctr"/>
            <a:r>
              <a:rPr lang="es-ES" sz="4000" dirty="0"/>
              <a:t>Multiprogramación</a:t>
            </a:r>
            <a:br>
              <a:rPr lang="es-ES" sz="4000" dirty="0"/>
            </a:br>
            <a:endParaRPr lang="es-ES" sz="4000" dirty="0"/>
          </a:p>
        </p:txBody>
      </p:sp>
      <p:sp>
        <p:nvSpPr>
          <p:cNvPr id="3" name="2 Subtítulo"/>
          <p:cNvSpPr>
            <a:spLocks noGrp="1"/>
          </p:cNvSpPr>
          <p:nvPr>
            <p:ph type="subTitle" idx="1"/>
          </p:nvPr>
        </p:nvSpPr>
        <p:spPr>
          <a:xfrm>
            <a:off x="571472" y="1285860"/>
            <a:ext cx="7854696" cy="2214578"/>
          </a:xfrm>
        </p:spPr>
        <p:txBody>
          <a:bodyPr>
            <a:noAutofit/>
          </a:bodyPr>
          <a:lstStyle/>
          <a:p>
            <a:pPr algn="l"/>
            <a:r>
              <a:rPr lang="es-ES" sz="2000" dirty="0"/>
              <a:t>En un sistema multiprogramado la </a:t>
            </a:r>
            <a:r>
              <a:rPr lang="es-ES" sz="2000" dirty="0">
                <a:hlinkClick r:id="rId2" tooltip="Memoria principal"/>
              </a:rPr>
              <a:t>memoria principal</a:t>
            </a:r>
            <a:r>
              <a:rPr lang="es-ES" sz="2000" dirty="0"/>
              <a:t> alberga a más de un programa de usuario. La </a:t>
            </a:r>
            <a:r>
              <a:rPr lang="es-ES" sz="2000" dirty="0">
                <a:hlinkClick r:id="rId3" tooltip="CPU"/>
              </a:rPr>
              <a:t>CPU</a:t>
            </a:r>
            <a:r>
              <a:rPr lang="es-ES" sz="2000" dirty="0"/>
              <a:t> ejecuta instrucciones de un programa, cuando el que se encuentra en ejecución realiza una operación de E/S; en lugar de esperar a que termine la operación de E/S, se pasa a ejecutar otro programa. Si éste realiza, a su vez, otra operación de E/S, se mandan las órdenes oportunas al controlador, y pasa a ejecutarse otro. De esta forma es posible, teniendo almacenado un conjunto adecuado de tareas en cada momento, utilizar de manera óptima los recursos disponibles.</a:t>
            </a:r>
          </a:p>
        </p:txBody>
      </p:sp>
      <p:pic>
        <p:nvPicPr>
          <p:cNvPr id="9218" name="Picture 2" descr="http://www.kyheingenieria.com/images/beeprog_multi_web.jpg"/>
          <p:cNvPicPr>
            <a:picLocks noChangeAspect="1" noChangeArrowheads="1"/>
          </p:cNvPicPr>
          <p:nvPr/>
        </p:nvPicPr>
        <p:blipFill>
          <a:blip r:embed="rId4"/>
          <a:srcRect/>
          <a:stretch>
            <a:fillRect/>
          </a:stretch>
        </p:blipFill>
        <p:spPr bwMode="auto">
          <a:xfrm>
            <a:off x="2357422" y="4286256"/>
            <a:ext cx="3214710" cy="2049378"/>
          </a:xfrm>
          <a:prstGeom prst="rect">
            <a:avLst/>
          </a:prstGeom>
          <a:noFill/>
        </p:spPr>
      </p:pic>
    </p:spTree>
  </p:cSld>
  <p:clrMapOvr>
    <a:masterClrMapping/>
  </p:clrMapOvr>
  <p:transition spd="slow">
    <p:wheel spokes="2"/>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TotalTime>
  <Words>2137</Words>
  <Application>Microsoft Office PowerPoint</Application>
  <PresentationFormat>Presentación en pantalla (4:3)</PresentationFormat>
  <Paragraphs>58</Paragraphs>
  <Slides>22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Calibri</vt:lpstr>
      <vt:lpstr>Constantia</vt:lpstr>
      <vt:lpstr>Wingdings 2</vt:lpstr>
      <vt:lpstr>Flujo</vt:lpstr>
      <vt:lpstr>HISTORIA Y EVOLUCION DEL SISTEMA OPERATIVO</vt:lpstr>
      <vt:lpstr>Historia de los sistemas operativos </vt:lpstr>
      <vt:lpstr>La década de 1940 </vt:lpstr>
      <vt:lpstr>La década de 1950 </vt:lpstr>
      <vt:lpstr>Monitor residente </vt:lpstr>
      <vt:lpstr>Procesamiento por lotes </vt:lpstr>
      <vt:lpstr>Almacenamiento temporal </vt:lpstr>
      <vt:lpstr>La década de 1960 </vt:lpstr>
      <vt:lpstr>Multiprogramación </vt:lpstr>
      <vt:lpstr>Tiempo compartido </vt:lpstr>
      <vt:lpstr>Tiempo real </vt:lpstr>
      <vt:lpstr>Multiprocesador </vt:lpstr>
      <vt:lpstr>Sistemas operativos desarrollados </vt:lpstr>
      <vt:lpstr>La década de 1980 </vt:lpstr>
      <vt:lpstr>Mac OS </vt:lpstr>
      <vt:lpstr>MS-DOS </vt:lpstr>
      <vt:lpstr>Microsoft Windows </vt:lpstr>
      <vt:lpstr>La década de 1990 GNU/Linux </vt:lpstr>
      <vt:lpstr>ReactOS </vt:lpstr>
      <vt:lpstr>Primera Generación (1945-1956)</vt:lpstr>
      <vt:lpstr>Segunda Generación (1956-1963) </vt:lpstr>
      <vt:lpstr>Tercera Generación (1964-1971) Cuarta Generación (1971-presente)</vt:lpstr>
    </vt:vector>
  </TitlesOfParts>
  <Company>Windows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Y EVOLUCION DEL SISTEMA OPERATIVO</dc:title>
  <dc:creator>Usuario</dc:creator>
  <cp:lastModifiedBy>Gabriel David Medina Fermin</cp:lastModifiedBy>
  <cp:revision>11</cp:revision>
  <dcterms:created xsi:type="dcterms:W3CDTF">2012-09-27T01:07:38Z</dcterms:created>
  <dcterms:modified xsi:type="dcterms:W3CDTF">2020-08-02T06:11:13Z</dcterms:modified>
</cp:coreProperties>
</file>