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2192000" cy="6858000"/>
  <p:notesSz cx="6858000" cy="9144000"/>
  <p:defaultTextStyle>
    <a:defPPr>
      <a:defRPr lang="es-V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3" d="100"/>
          <a:sy n="73" d="100"/>
        </p:scale>
        <p:origin x="61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VE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editar el estilo de subtítulo del patrón</a:t>
            </a:r>
            <a:endParaRPr lang="es-VE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3839C-05CA-4662-813F-EACFC93C86A7}" type="datetimeFigureOut">
              <a:rPr lang="es-VE" smtClean="0"/>
              <a:t>16/4/2020</a:t>
            </a:fld>
            <a:endParaRPr lang="es-VE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VE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365DE0-FC10-4358-ADB0-C6883EA81B6F}" type="slidenum">
              <a:rPr lang="es-VE" smtClean="0"/>
              <a:t>‹Nº›</a:t>
            </a:fld>
            <a:endParaRPr lang="es-VE"/>
          </a:p>
        </p:txBody>
      </p:sp>
    </p:spTree>
    <p:extLst>
      <p:ext uri="{BB962C8B-B14F-4D97-AF65-F5344CB8AC3E}">
        <p14:creationId xmlns:p14="http://schemas.microsoft.com/office/powerpoint/2010/main" val="39800196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VE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VE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3839C-05CA-4662-813F-EACFC93C86A7}" type="datetimeFigureOut">
              <a:rPr lang="es-VE" smtClean="0"/>
              <a:t>16/4/2020</a:t>
            </a:fld>
            <a:endParaRPr lang="es-VE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VE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365DE0-FC10-4358-ADB0-C6883EA81B6F}" type="slidenum">
              <a:rPr lang="es-VE" smtClean="0"/>
              <a:t>‹Nº›</a:t>
            </a:fld>
            <a:endParaRPr lang="es-VE"/>
          </a:p>
        </p:txBody>
      </p:sp>
    </p:spTree>
    <p:extLst>
      <p:ext uri="{BB962C8B-B14F-4D97-AF65-F5344CB8AC3E}">
        <p14:creationId xmlns:p14="http://schemas.microsoft.com/office/powerpoint/2010/main" val="20274133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VE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3839C-05CA-4662-813F-EACFC93C86A7}" type="datetimeFigureOut">
              <a:rPr lang="es-VE" smtClean="0"/>
              <a:t>16/4/2020</a:t>
            </a:fld>
            <a:endParaRPr lang="es-VE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VE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365DE0-FC10-4358-ADB0-C6883EA81B6F}" type="slidenum">
              <a:rPr lang="es-VE" smtClean="0"/>
              <a:t>‹Nº›</a:t>
            </a:fld>
            <a:endParaRPr lang="es-VE"/>
          </a:p>
        </p:txBody>
      </p:sp>
    </p:spTree>
    <p:extLst>
      <p:ext uri="{BB962C8B-B14F-4D97-AF65-F5344CB8AC3E}">
        <p14:creationId xmlns:p14="http://schemas.microsoft.com/office/powerpoint/2010/main" val="12739950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VE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VE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VE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3839C-05CA-4662-813F-EACFC93C86A7}" type="datetimeFigureOut">
              <a:rPr lang="es-VE" smtClean="0"/>
              <a:t>16/4/2020</a:t>
            </a:fld>
            <a:endParaRPr lang="es-VE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VE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365DE0-FC10-4358-ADB0-C6883EA81B6F}" type="slidenum">
              <a:rPr lang="es-VE" smtClean="0"/>
              <a:t>‹Nº›</a:t>
            </a:fld>
            <a:endParaRPr lang="es-VE"/>
          </a:p>
        </p:txBody>
      </p:sp>
    </p:spTree>
    <p:extLst>
      <p:ext uri="{BB962C8B-B14F-4D97-AF65-F5344CB8AC3E}">
        <p14:creationId xmlns:p14="http://schemas.microsoft.com/office/powerpoint/2010/main" val="35680962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VE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VE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VE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3839C-05CA-4662-813F-EACFC93C86A7}" type="datetimeFigureOut">
              <a:rPr lang="es-VE" smtClean="0"/>
              <a:t>16/4/2020</a:t>
            </a:fld>
            <a:endParaRPr lang="es-VE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VE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365DE0-FC10-4358-ADB0-C6883EA81B6F}" type="slidenum">
              <a:rPr lang="es-VE" smtClean="0"/>
              <a:t>‹Nº›</a:t>
            </a:fld>
            <a:endParaRPr lang="es-VE"/>
          </a:p>
        </p:txBody>
      </p:sp>
    </p:spTree>
    <p:extLst>
      <p:ext uri="{BB962C8B-B14F-4D97-AF65-F5344CB8AC3E}">
        <p14:creationId xmlns:p14="http://schemas.microsoft.com/office/powerpoint/2010/main" val="35010989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VE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3839C-05CA-4662-813F-EACFC93C86A7}" type="datetimeFigureOut">
              <a:rPr lang="es-VE" smtClean="0"/>
              <a:t>16/4/2020</a:t>
            </a:fld>
            <a:endParaRPr lang="es-VE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VE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365DE0-FC10-4358-ADB0-C6883EA81B6F}" type="slidenum">
              <a:rPr lang="es-VE" smtClean="0"/>
              <a:t>‹Nº›</a:t>
            </a:fld>
            <a:endParaRPr lang="es-VE"/>
          </a:p>
        </p:txBody>
      </p:sp>
    </p:spTree>
    <p:extLst>
      <p:ext uri="{BB962C8B-B14F-4D97-AF65-F5344CB8AC3E}">
        <p14:creationId xmlns:p14="http://schemas.microsoft.com/office/powerpoint/2010/main" val="8924086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3839C-05CA-4662-813F-EACFC93C86A7}" type="datetimeFigureOut">
              <a:rPr lang="es-VE" smtClean="0"/>
              <a:t>16/4/2020</a:t>
            </a:fld>
            <a:endParaRPr lang="es-VE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VE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365DE0-FC10-4358-ADB0-C6883EA81B6F}" type="slidenum">
              <a:rPr lang="es-VE" smtClean="0"/>
              <a:t>‹Nº›</a:t>
            </a:fld>
            <a:endParaRPr lang="es-VE"/>
          </a:p>
        </p:txBody>
      </p:sp>
    </p:spTree>
    <p:extLst>
      <p:ext uri="{BB962C8B-B14F-4D97-AF65-F5344CB8AC3E}">
        <p14:creationId xmlns:p14="http://schemas.microsoft.com/office/powerpoint/2010/main" val="32129273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VE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VE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3839C-05CA-4662-813F-EACFC93C86A7}" type="datetimeFigureOut">
              <a:rPr lang="es-VE" smtClean="0"/>
              <a:t>16/4/2020</a:t>
            </a:fld>
            <a:endParaRPr lang="es-VE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VE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365DE0-FC10-4358-ADB0-C6883EA81B6F}" type="slidenum">
              <a:rPr lang="es-VE" smtClean="0"/>
              <a:t>‹Nº›</a:t>
            </a:fld>
            <a:endParaRPr lang="es-VE"/>
          </a:p>
        </p:txBody>
      </p:sp>
    </p:spTree>
    <p:extLst>
      <p:ext uri="{BB962C8B-B14F-4D97-AF65-F5344CB8AC3E}">
        <p14:creationId xmlns:p14="http://schemas.microsoft.com/office/powerpoint/2010/main" val="29932879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VE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VE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3839C-05CA-4662-813F-EACFC93C86A7}" type="datetimeFigureOut">
              <a:rPr lang="es-VE" smtClean="0"/>
              <a:t>16/4/2020</a:t>
            </a:fld>
            <a:endParaRPr lang="es-VE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VE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365DE0-FC10-4358-ADB0-C6883EA81B6F}" type="slidenum">
              <a:rPr lang="es-VE" smtClean="0"/>
              <a:t>‹Nº›</a:t>
            </a:fld>
            <a:endParaRPr lang="es-VE"/>
          </a:p>
        </p:txBody>
      </p:sp>
    </p:spTree>
    <p:extLst>
      <p:ext uri="{BB962C8B-B14F-4D97-AF65-F5344CB8AC3E}">
        <p14:creationId xmlns:p14="http://schemas.microsoft.com/office/powerpoint/2010/main" val="41644489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VE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VE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3839C-05CA-4662-813F-EACFC93C86A7}" type="datetimeFigureOut">
              <a:rPr lang="es-VE" smtClean="0"/>
              <a:t>16/4/2020</a:t>
            </a:fld>
            <a:endParaRPr lang="es-VE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VE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365DE0-FC10-4358-ADB0-C6883EA81B6F}" type="slidenum">
              <a:rPr lang="es-VE" smtClean="0"/>
              <a:t>‹Nº›</a:t>
            </a:fld>
            <a:endParaRPr lang="es-VE"/>
          </a:p>
        </p:txBody>
      </p:sp>
    </p:spTree>
    <p:extLst>
      <p:ext uri="{BB962C8B-B14F-4D97-AF65-F5344CB8AC3E}">
        <p14:creationId xmlns:p14="http://schemas.microsoft.com/office/powerpoint/2010/main" val="38909272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VE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VE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3839C-05CA-4662-813F-EACFC93C86A7}" type="datetimeFigureOut">
              <a:rPr lang="es-VE" smtClean="0"/>
              <a:t>16/4/2020</a:t>
            </a:fld>
            <a:endParaRPr lang="es-VE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VE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365DE0-FC10-4358-ADB0-C6883EA81B6F}" type="slidenum">
              <a:rPr lang="es-VE" smtClean="0"/>
              <a:t>‹Nº›</a:t>
            </a:fld>
            <a:endParaRPr lang="es-VE"/>
          </a:p>
        </p:txBody>
      </p:sp>
    </p:spTree>
    <p:extLst>
      <p:ext uri="{BB962C8B-B14F-4D97-AF65-F5344CB8AC3E}">
        <p14:creationId xmlns:p14="http://schemas.microsoft.com/office/powerpoint/2010/main" val="28109026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VE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VE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F3839C-05CA-4662-813F-EACFC93C86A7}" type="datetimeFigureOut">
              <a:rPr lang="es-VE" smtClean="0"/>
              <a:t>16/4/2020</a:t>
            </a:fld>
            <a:endParaRPr lang="es-VE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VE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9365DE0-FC10-4358-ADB0-C6883EA81B6F}" type="slidenum">
              <a:rPr lang="es-VE" smtClean="0"/>
              <a:t>‹Nº›</a:t>
            </a:fld>
            <a:endParaRPr lang="es-VE"/>
          </a:p>
        </p:txBody>
      </p:sp>
    </p:spTree>
    <p:extLst>
      <p:ext uri="{BB962C8B-B14F-4D97-AF65-F5344CB8AC3E}">
        <p14:creationId xmlns:p14="http://schemas.microsoft.com/office/powerpoint/2010/main" val="25667871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V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12197953" cy="6858000"/>
          </a:xfrm>
          <a:prstGeom prst="rect">
            <a:avLst/>
          </a:prstGeom>
        </p:spPr>
      </p:pic>
      <p:sp>
        <p:nvSpPr>
          <p:cNvPr id="5" name="CuadroTexto 4"/>
          <p:cNvSpPr txBox="1"/>
          <p:nvPr/>
        </p:nvSpPr>
        <p:spPr>
          <a:xfrm>
            <a:off x="4362992" y="1959429"/>
            <a:ext cx="6635933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VE" sz="2800" dirty="0" smtClean="0"/>
              <a:t>Las </a:t>
            </a:r>
            <a:r>
              <a:rPr lang="es-VE" sz="2800" b="1" dirty="0" smtClean="0">
                <a:solidFill>
                  <a:schemeClr val="accent1">
                    <a:lumMod val="75000"/>
                  </a:schemeClr>
                </a:solidFill>
              </a:rPr>
              <a:t>Filas</a:t>
            </a:r>
            <a:r>
              <a:rPr lang="es-VE" sz="2800" dirty="0" smtClean="0"/>
              <a:t> van de izquierda a derecha en forma horizontal y </a:t>
            </a:r>
            <a:r>
              <a:rPr lang="es-VE" sz="2800" dirty="0"/>
              <a:t>e</a:t>
            </a:r>
            <a:r>
              <a:rPr lang="es-VE" sz="2800" dirty="0" smtClean="0"/>
              <a:t>l nombre una Fila es un numero.</a:t>
            </a:r>
          </a:p>
          <a:p>
            <a:r>
              <a:rPr lang="es-VE" sz="2800" dirty="0" smtClean="0"/>
              <a:t>Las </a:t>
            </a:r>
            <a:r>
              <a:rPr lang="es-VE" sz="2800" b="1" dirty="0" smtClean="0">
                <a:solidFill>
                  <a:schemeClr val="accent1">
                    <a:lumMod val="75000"/>
                  </a:schemeClr>
                </a:solidFill>
              </a:rPr>
              <a:t>Columnas</a:t>
            </a:r>
            <a:r>
              <a:rPr lang="es-VE" sz="2800" dirty="0" smtClean="0"/>
              <a:t> van de arriba abajo en forma vertical y el nombre una Columna es una letra.</a:t>
            </a:r>
          </a:p>
          <a:p>
            <a:r>
              <a:rPr lang="es-VE" sz="2800" dirty="0" smtClean="0"/>
              <a:t>El nombre de una </a:t>
            </a:r>
            <a:r>
              <a:rPr lang="es-VE" sz="2800" b="1" dirty="0" smtClean="0">
                <a:solidFill>
                  <a:schemeClr val="accent1">
                    <a:lumMod val="75000"/>
                  </a:schemeClr>
                </a:solidFill>
              </a:rPr>
              <a:t>Celda</a:t>
            </a:r>
            <a:r>
              <a:rPr lang="es-VE" sz="2800" dirty="0" smtClean="0"/>
              <a:t> es la combinación del nombre de la columna y el nombre de la fila</a:t>
            </a:r>
            <a:endParaRPr lang="es-VE" sz="2800" dirty="0"/>
          </a:p>
        </p:txBody>
      </p:sp>
    </p:spTree>
    <p:extLst>
      <p:ext uri="{BB962C8B-B14F-4D97-AF65-F5344CB8AC3E}">
        <p14:creationId xmlns:p14="http://schemas.microsoft.com/office/powerpoint/2010/main" val="25909092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12197953" cy="6858000"/>
          </a:xfrm>
          <a:prstGeom prst="rect">
            <a:avLst/>
          </a:prstGeom>
        </p:spPr>
      </p:pic>
      <p:sp>
        <p:nvSpPr>
          <p:cNvPr id="3" name="CuadroTexto 2"/>
          <p:cNvSpPr txBox="1"/>
          <p:nvPr/>
        </p:nvSpPr>
        <p:spPr>
          <a:xfrm>
            <a:off x="3396343" y="2142309"/>
            <a:ext cx="6779623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VE" sz="2800" dirty="0" smtClean="0"/>
              <a:t>Escribe tu nombre en la celda A1 sin mayúsculas, vas a notar que al hacer clic en </a:t>
            </a:r>
            <a:r>
              <a:rPr lang="es-VE" sz="2800" dirty="0" err="1" smtClean="0"/>
              <a:t>Enter</a:t>
            </a:r>
            <a:r>
              <a:rPr lang="es-VE" sz="2800" dirty="0" smtClean="0"/>
              <a:t> no se coloca en mayúscula la inicial y tampoco lo muestra como error ortográfico.</a:t>
            </a:r>
          </a:p>
          <a:p>
            <a:r>
              <a:rPr lang="es-VE" sz="2800" dirty="0" smtClean="0"/>
              <a:t>Para modificar el contenido de una celda ubicas el cursor en la celda y haces clic en </a:t>
            </a:r>
            <a:r>
              <a:rPr lang="es-VE" sz="2800" b="1" dirty="0" smtClean="0"/>
              <a:t>F2</a:t>
            </a:r>
            <a:r>
              <a:rPr lang="es-VE" sz="2800" dirty="0" smtClean="0"/>
              <a:t>, o doble clic en la celda o un clic en la barra de direcciones, ubicas donde quieres </a:t>
            </a:r>
            <a:r>
              <a:rPr lang="es-VE" sz="2800" dirty="0" err="1" smtClean="0"/>
              <a:t>modificiar</a:t>
            </a:r>
            <a:r>
              <a:rPr lang="es-VE" sz="2800" dirty="0" smtClean="0"/>
              <a:t> y corriges.  </a:t>
            </a:r>
            <a:endParaRPr lang="es-VE" sz="2800" dirty="0"/>
          </a:p>
        </p:txBody>
      </p:sp>
      <p:cxnSp>
        <p:nvCxnSpPr>
          <p:cNvPr id="5" name="Conector angular 4"/>
          <p:cNvCxnSpPr/>
          <p:nvPr/>
        </p:nvCxnSpPr>
        <p:spPr>
          <a:xfrm rot="16200000" flipV="1">
            <a:off x="1110343" y="3056708"/>
            <a:ext cx="3801292" cy="927463"/>
          </a:xfrm>
          <a:prstGeom prst="bentConnector3">
            <a:avLst>
              <a:gd name="adj1" fmla="val 1546"/>
            </a:avLst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119915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5983424"/>
          </a:xfrm>
        </p:spPr>
        <p:txBody>
          <a:bodyPr>
            <a:normAutofit/>
          </a:bodyPr>
          <a:lstStyle/>
          <a:p>
            <a:r>
              <a:rPr lang="es-VE" dirty="0" smtClean="0"/>
              <a:t>Los operadores en Excel son:</a:t>
            </a:r>
            <a:br>
              <a:rPr lang="es-VE" dirty="0" smtClean="0"/>
            </a:br>
            <a:r>
              <a:rPr lang="es-VE" dirty="0"/>
              <a:t/>
            </a:r>
            <a:br>
              <a:rPr lang="es-VE" dirty="0"/>
            </a:br>
            <a:r>
              <a:rPr lang="es-VE" dirty="0" smtClean="0">
                <a:solidFill>
                  <a:schemeClr val="accent1">
                    <a:lumMod val="75000"/>
                  </a:schemeClr>
                </a:solidFill>
              </a:rPr>
              <a:t>SUMA        +</a:t>
            </a:r>
            <a:br>
              <a:rPr lang="es-VE" dirty="0" smtClean="0">
                <a:solidFill>
                  <a:schemeClr val="accent1">
                    <a:lumMod val="75000"/>
                  </a:schemeClr>
                </a:solidFill>
              </a:rPr>
            </a:br>
            <a:r>
              <a:rPr lang="es-VE" dirty="0" smtClean="0">
                <a:solidFill>
                  <a:schemeClr val="accent1">
                    <a:lumMod val="75000"/>
                  </a:schemeClr>
                </a:solidFill>
              </a:rPr>
              <a:t>RESTA         -</a:t>
            </a:r>
            <a:br>
              <a:rPr lang="es-VE" dirty="0" smtClean="0">
                <a:solidFill>
                  <a:schemeClr val="accent1">
                    <a:lumMod val="75000"/>
                  </a:schemeClr>
                </a:solidFill>
              </a:rPr>
            </a:br>
            <a:r>
              <a:rPr lang="es-VE" dirty="0" smtClean="0">
                <a:solidFill>
                  <a:schemeClr val="accent1">
                    <a:lumMod val="75000"/>
                  </a:schemeClr>
                </a:solidFill>
              </a:rPr>
              <a:t>MULTIPLICACION  *</a:t>
            </a:r>
            <a:br>
              <a:rPr lang="es-VE" dirty="0" smtClean="0">
                <a:solidFill>
                  <a:schemeClr val="accent1">
                    <a:lumMod val="75000"/>
                  </a:schemeClr>
                </a:solidFill>
              </a:rPr>
            </a:br>
            <a:r>
              <a:rPr lang="es-VE" dirty="0" smtClean="0">
                <a:solidFill>
                  <a:schemeClr val="accent1">
                    <a:lumMod val="75000"/>
                  </a:schemeClr>
                </a:solidFill>
              </a:rPr>
              <a:t>DIVISION    /</a:t>
            </a:r>
            <a:endParaRPr lang="es-VE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8759911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7953" cy="6858000"/>
          </a:xfrm>
          <a:prstGeom prst="rect">
            <a:avLst/>
          </a:prstGeom>
        </p:spPr>
      </p:pic>
      <p:sp>
        <p:nvSpPr>
          <p:cNvPr id="3" name="Arco 2"/>
          <p:cNvSpPr/>
          <p:nvPr/>
        </p:nvSpPr>
        <p:spPr>
          <a:xfrm rot="8471108">
            <a:off x="1502229" y="3024050"/>
            <a:ext cx="692331" cy="679269"/>
          </a:xfrm>
          <a:prstGeom prst="arc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VE"/>
          </a:p>
        </p:txBody>
      </p:sp>
      <p:sp>
        <p:nvSpPr>
          <p:cNvPr id="4" name="CuadroTexto 3"/>
          <p:cNvSpPr txBox="1"/>
          <p:nvPr/>
        </p:nvSpPr>
        <p:spPr>
          <a:xfrm>
            <a:off x="1580605" y="3660632"/>
            <a:ext cx="5355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VE" dirty="0" smtClean="0"/>
              <a:t>3,5</a:t>
            </a:r>
            <a:endParaRPr lang="es-VE" dirty="0"/>
          </a:p>
        </p:txBody>
      </p:sp>
      <p:sp>
        <p:nvSpPr>
          <p:cNvPr id="7" name="Arco 6"/>
          <p:cNvSpPr/>
          <p:nvPr/>
        </p:nvSpPr>
        <p:spPr>
          <a:xfrm rot="8471108">
            <a:off x="1770017" y="3505664"/>
            <a:ext cx="692331" cy="679269"/>
          </a:xfrm>
          <a:prstGeom prst="arc">
            <a:avLst>
              <a:gd name="adj1" fmla="val 9921169"/>
              <a:gd name="adj2" fmla="val 0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VE"/>
          </a:p>
        </p:txBody>
      </p:sp>
      <p:sp>
        <p:nvSpPr>
          <p:cNvPr id="8" name="CuadroTexto 7"/>
          <p:cNvSpPr txBox="1"/>
          <p:nvPr/>
        </p:nvSpPr>
        <p:spPr>
          <a:xfrm>
            <a:off x="1845127" y="4179255"/>
            <a:ext cx="5421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VE" dirty="0" smtClean="0"/>
              <a:t>7</a:t>
            </a:r>
            <a:endParaRPr lang="es-VE" dirty="0"/>
          </a:p>
        </p:txBody>
      </p:sp>
      <p:sp>
        <p:nvSpPr>
          <p:cNvPr id="9" name="Arco 8"/>
          <p:cNvSpPr/>
          <p:nvPr/>
        </p:nvSpPr>
        <p:spPr>
          <a:xfrm rot="8471108">
            <a:off x="885726" y="3024049"/>
            <a:ext cx="692331" cy="679269"/>
          </a:xfrm>
          <a:prstGeom prst="arc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VE"/>
          </a:p>
        </p:txBody>
      </p:sp>
      <p:sp>
        <p:nvSpPr>
          <p:cNvPr id="10" name="CuadroTexto 9"/>
          <p:cNvSpPr txBox="1"/>
          <p:nvPr/>
        </p:nvSpPr>
        <p:spPr>
          <a:xfrm>
            <a:off x="964102" y="3660631"/>
            <a:ext cx="5355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VE" dirty="0" smtClean="0"/>
              <a:t>9</a:t>
            </a:r>
            <a:endParaRPr lang="es-VE" dirty="0"/>
          </a:p>
        </p:txBody>
      </p:sp>
      <p:sp>
        <p:nvSpPr>
          <p:cNvPr id="11" name="Arco 10"/>
          <p:cNvSpPr/>
          <p:nvPr/>
        </p:nvSpPr>
        <p:spPr>
          <a:xfrm rot="8471108">
            <a:off x="1171509" y="3561993"/>
            <a:ext cx="804216" cy="945115"/>
          </a:xfrm>
          <a:prstGeom prst="arc">
            <a:avLst>
              <a:gd name="adj1" fmla="val 16200000"/>
              <a:gd name="adj2" fmla="val 2652346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VE"/>
          </a:p>
        </p:txBody>
      </p:sp>
      <p:sp>
        <p:nvSpPr>
          <p:cNvPr id="12" name="CuadroTexto 11"/>
          <p:cNvSpPr txBox="1"/>
          <p:nvPr/>
        </p:nvSpPr>
        <p:spPr>
          <a:xfrm>
            <a:off x="1432733" y="4439194"/>
            <a:ext cx="5355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VE" dirty="0" smtClean="0"/>
              <a:t>2</a:t>
            </a:r>
            <a:endParaRPr lang="es-VE" dirty="0"/>
          </a:p>
        </p:txBody>
      </p:sp>
      <p:sp>
        <p:nvSpPr>
          <p:cNvPr id="13" name="CuadroTexto 12"/>
          <p:cNvSpPr txBox="1"/>
          <p:nvPr/>
        </p:nvSpPr>
        <p:spPr>
          <a:xfrm>
            <a:off x="593444" y="4602365"/>
            <a:ext cx="302496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VE" dirty="0" smtClean="0"/>
              <a:t>Los símbolos </a:t>
            </a:r>
            <a:r>
              <a:rPr lang="es-VE" b="1" dirty="0" smtClean="0">
                <a:solidFill>
                  <a:schemeClr val="accent1">
                    <a:lumMod val="75000"/>
                  </a:schemeClr>
                </a:solidFill>
              </a:rPr>
              <a:t>*</a:t>
            </a:r>
            <a:r>
              <a:rPr lang="es-VE" dirty="0" smtClean="0"/>
              <a:t> y </a:t>
            </a:r>
            <a:r>
              <a:rPr lang="es-VE" b="1" dirty="0" smtClean="0">
                <a:solidFill>
                  <a:schemeClr val="accent1">
                    <a:lumMod val="75000"/>
                  </a:schemeClr>
                </a:solidFill>
              </a:rPr>
              <a:t>/</a:t>
            </a:r>
            <a:r>
              <a:rPr lang="es-VE" dirty="0" smtClean="0"/>
              <a:t> tienen mayor jerarquía, y se resuelven antes en el orden en que aparecen</a:t>
            </a:r>
            <a:endParaRPr lang="es-VE" dirty="0"/>
          </a:p>
        </p:txBody>
      </p:sp>
      <p:sp>
        <p:nvSpPr>
          <p:cNvPr id="14" name="CuadroTexto 13"/>
          <p:cNvSpPr txBox="1"/>
          <p:nvPr/>
        </p:nvSpPr>
        <p:spPr>
          <a:xfrm>
            <a:off x="6426925" y="2235739"/>
            <a:ext cx="53949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VE" dirty="0">
                <a:solidFill>
                  <a:schemeClr val="accent1">
                    <a:lumMod val="75000"/>
                  </a:schemeClr>
                </a:solidFill>
              </a:rPr>
              <a:t>C</a:t>
            </a:r>
            <a:r>
              <a:rPr lang="es-VE" dirty="0" smtClean="0">
                <a:solidFill>
                  <a:schemeClr val="accent1">
                    <a:lumMod val="75000"/>
                  </a:schemeClr>
                </a:solidFill>
              </a:rPr>
              <a:t>olocas entre paréntesis lo que deseas que se resuelva primero, empezara por los paréntesis mas cerrados</a:t>
            </a:r>
            <a:endParaRPr lang="es-VE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5" name="Arco 14"/>
          <p:cNvSpPr/>
          <p:nvPr/>
        </p:nvSpPr>
        <p:spPr>
          <a:xfrm rot="8471108">
            <a:off x="4154712" y="2925101"/>
            <a:ext cx="1137914" cy="769092"/>
          </a:xfrm>
          <a:prstGeom prst="arc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VE"/>
          </a:p>
        </p:txBody>
      </p:sp>
      <p:sp>
        <p:nvSpPr>
          <p:cNvPr id="16" name="CuadroTexto 15"/>
          <p:cNvSpPr txBox="1"/>
          <p:nvPr/>
        </p:nvSpPr>
        <p:spPr>
          <a:xfrm>
            <a:off x="4254136" y="3711248"/>
            <a:ext cx="5355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VE" dirty="0" smtClean="0"/>
              <a:t>7</a:t>
            </a:r>
            <a:endParaRPr lang="es-VE" dirty="0"/>
          </a:p>
        </p:txBody>
      </p:sp>
      <p:sp>
        <p:nvSpPr>
          <p:cNvPr id="17" name="Arco 16"/>
          <p:cNvSpPr/>
          <p:nvPr/>
        </p:nvSpPr>
        <p:spPr>
          <a:xfrm rot="8471108">
            <a:off x="4371745" y="2590405"/>
            <a:ext cx="1260239" cy="1313239"/>
          </a:xfrm>
          <a:prstGeom prst="arc">
            <a:avLst>
              <a:gd name="adj1" fmla="val 15246044"/>
              <a:gd name="adj2" fmla="val 20321565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VE"/>
          </a:p>
        </p:txBody>
      </p:sp>
      <p:sp>
        <p:nvSpPr>
          <p:cNvPr id="18" name="CuadroTexto 17"/>
          <p:cNvSpPr txBox="1"/>
          <p:nvPr/>
        </p:nvSpPr>
        <p:spPr>
          <a:xfrm>
            <a:off x="4675842" y="3924601"/>
            <a:ext cx="5355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VE" dirty="0" smtClean="0"/>
              <a:t>49</a:t>
            </a:r>
            <a:endParaRPr lang="es-VE" dirty="0"/>
          </a:p>
        </p:txBody>
      </p:sp>
      <p:sp>
        <p:nvSpPr>
          <p:cNvPr id="19" name="Arco 18"/>
          <p:cNvSpPr/>
          <p:nvPr/>
        </p:nvSpPr>
        <p:spPr>
          <a:xfrm rot="8471108">
            <a:off x="4716753" y="2903357"/>
            <a:ext cx="1260239" cy="1313239"/>
          </a:xfrm>
          <a:prstGeom prst="arc">
            <a:avLst>
              <a:gd name="adj1" fmla="val 12725548"/>
              <a:gd name="adj2" fmla="val 20321565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VE"/>
          </a:p>
        </p:txBody>
      </p:sp>
      <p:sp>
        <p:nvSpPr>
          <p:cNvPr id="20" name="CuadroTexto 19"/>
          <p:cNvSpPr txBox="1"/>
          <p:nvPr/>
        </p:nvSpPr>
        <p:spPr>
          <a:xfrm>
            <a:off x="5020850" y="4237553"/>
            <a:ext cx="7921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VE" dirty="0" smtClean="0"/>
              <a:t>24,5</a:t>
            </a:r>
            <a:endParaRPr lang="es-VE" dirty="0"/>
          </a:p>
        </p:txBody>
      </p:sp>
      <p:sp>
        <p:nvSpPr>
          <p:cNvPr id="21" name="Arco 20"/>
          <p:cNvSpPr/>
          <p:nvPr/>
        </p:nvSpPr>
        <p:spPr>
          <a:xfrm rot="8471108">
            <a:off x="7567505" y="3073807"/>
            <a:ext cx="692331" cy="679269"/>
          </a:xfrm>
          <a:prstGeom prst="arc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VE"/>
          </a:p>
        </p:txBody>
      </p:sp>
      <p:sp>
        <p:nvSpPr>
          <p:cNvPr id="22" name="CuadroTexto 21"/>
          <p:cNvSpPr txBox="1"/>
          <p:nvPr/>
        </p:nvSpPr>
        <p:spPr>
          <a:xfrm>
            <a:off x="7645881" y="3710389"/>
            <a:ext cx="5355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VE" dirty="0" smtClean="0"/>
              <a:t>9</a:t>
            </a:r>
            <a:endParaRPr lang="es-VE" dirty="0"/>
          </a:p>
        </p:txBody>
      </p:sp>
      <p:sp>
        <p:nvSpPr>
          <p:cNvPr id="23" name="Arco 22"/>
          <p:cNvSpPr/>
          <p:nvPr/>
        </p:nvSpPr>
        <p:spPr>
          <a:xfrm rot="8471108">
            <a:off x="8472155" y="3052869"/>
            <a:ext cx="692331" cy="679269"/>
          </a:xfrm>
          <a:prstGeom prst="arc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VE"/>
          </a:p>
        </p:txBody>
      </p:sp>
      <p:sp>
        <p:nvSpPr>
          <p:cNvPr id="24" name="CuadroTexto 23"/>
          <p:cNvSpPr txBox="1"/>
          <p:nvPr/>
        </p:nvSpPr>
        <p:spPr>
          <a:xfrm>
            <a:off x="8550531" y="3689451"/>
            <a:ext cx="5355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VE" dirty="0" smtClean="0"/>
              <a:t>14</a:t>
            </a:r>
            <a:endParaRPr lang="es-VE" dirty="0"/>
          </a:p>
        </p:txBody>
      </p:sp>
      <p:sp>
        <p:nvSpPr>
          <p:cNvPr id="25" name="Arco 24"/>
          <p:cNvSpPr/>
          <p:nvPr/>
        </p:nvSpPr>
        <p:spPr>
          <a:xfrm rot="8471108">
            <a:off x="7763831" y="3062055"/>
            <a:ext cx="1216147" cy="995843"/>
          </a:xfrm>
          <a:prstGeom prst="arc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VE"/>
          </a:p>
        </p:txBody>
      </p:sp>
      <p:sp>
        <p:nvSpPr>
          <p:cNvPr id="26" name="CuadroTexto 25"/>
          <p:cNvSpPr txBox="1"/>
          <p:nvPr/>
        </p:nvSpPr>
        <p:spPr>
          <a:xfrm>
            <a:off x="8075313" y="4111980"/>
            <a:ext cx="5355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VE" dirty="0" smtClean="0"/>
              <a:t>-5</a:t>
            </a:r>
            <a:endParaRPr lang="es-VE" dirty="0"/>
          </a:p>
        </p:txBody>
      </p:sp>
      <p:sp>
        <p:nvSpPr>
          <p:cNvPr id="27" name="Arco 26"/>
          <p:cNvSpPr/>
          <p:nvPr/>
        </p:nvSpPr>
        <p:spPr>
          <a:xfrm rot="8471108">
            <a:off x="8178235" y="3180639"/>
            <a:ext cx="1415032" cy="1312410"/>
          </a:xfrm>
          <a:prstGeom prst="arc">
            <a:avLst>
              <a:gd name="adj1" fmla="val 11726035"/>
              <a:gd name="adj2" fmla="val 0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VE"/>
          </a:p>
        </p:txBody>
      </p:sp>
      <p:sp>
        <p:nvSpPr>
          <p:cNvPr id="28" name="CuadroTexto 27"/>
          <p:cNvSpPr txBox="1"/>
          <p:nvPr/>
        </p:nvSpPr>
        <p:spPr>
          <a:xfrm>
            <a:off x="8610890" y="4574509"/>
            <a:ext cx="69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VE" dirty="0" smtClean="0"/>
              <a:t>-2,5</a:t>
            </a:r>
            <a:endParaRPr lang="es-VE" dirty="0"/>
          </a:p>
        </p:txBody>
      </p:sp>
    </p:spTree>
    <p:extLst>
      <p:ext uri="{BB962C8B-B14F-4D97-AF65-F5344CB8AC3E}">
        <p14:creationId xmlns:p14="http://schemas.microsoft.com/office/powerpoint/2010/main" val="23189572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12197953" cy="6858000"/>
          </a:xfrm>
          <a:prstGeom prst="rect">
            <a:avLst/>
          </a:prstGeom>
        </p:spPr>
      </p:pic>
      <p:sp>
        <p:nvSpPr>
          <p:cNvPr id="3" name="CuadroTexto 2"/>
          <p:cNvSpPr txBox="1"/>
          <p:nvPr/>
        </p:nvSpPr>
        <p:spPr>
          <a:xfrm>
            <a:off x="4846320" y="2312126"/>
            <a:ext cx="667512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VE" sz="2400" dirty="0" smtClean="0"/>
              <a:t>Al escribir una fórmula usa el nombre de la celda y no el número que esta en la celda </a:t>
            </a:r>
            <a:endParaRPr lang="es-VE" sz="2400" dirty="0"/>
          </a:p>
        </p:txBody>
      </p:sp>
      <p:cxnSp>
        <p:nvCxnSpPr>
          <p:cNvPr id="5" name="Conector recto de flecha 4"/>
          <p:cNvCxnSpPr>
            <a:stCxn id="3" idx="1"/>
          </p:cNvCxnSpPr>
          <p:nvPr/>
        </p:nvCxnSpPr>
        <p:spPr>
          <a:xfrm flipH="1">
            <a:off x="3618412" y="2727625"/>
            <a:ext cx="1227908" cy="41701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Conector recto de flecha 6"/>
          <p:cNvCxnSpPr>
            <a:stCxn id="3" idx="1"/>
          </p:cNvCxnSpPr>
          <p:nvPr/>
        </p:nvCxnSpPr>
        <p:spPr>
          <a:xfrm flipH="1" flipV="1">
            <a:off x="3487784" y="2312126"/>
            <a:ext cx="1358536" cy="415499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CuadroTexto 7"/>
          <p:cNvSpPr txBox="1"/>
          <p:nvPr/>
        </p:nvSpPr>
        <p:spPr>
          <a:xfrm>
            <a:off x="3712608" y="2088988"/>
            <a:ext cx="11337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VE" sz="2400" dirty="0" smtClean="0"/>
              <a:t>NO</a:t>
            </a:r>
            <a:endParaRPr lang="es-VE" sz="2400" dirty="0"/>
          </a:p>
        </p:txBody>
      </p:sp>
      <p:sp>
        <p:nvSpPr>
          <p:cNvPr id="9" name="CuadroTexto 8"/>
          <p:cNvSpPr txBox="1"/>
          <p:nvPr/>
        </p:nvSpPr>
        <p:spPr>
          <a:xfrm>
            <a:off x="4846320" y="3061569"/>
            <a:ext cx="667512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VE" sz="2400" dirty="0" smtClean="0"/>
              <a:t>Cambia el 9 por un 7 y veras una buena razón. La celda B2 se actualizó, la B1 </a:t>
            </a:r>
            <a:r>
              <a:rPr lang="es-VE" sz="2400" dirty="0" smtClean="0">
                <a:solidFill>
                  <a:srgbClr val="FF0000"/>
                </a:solidFill>
              </a:rPr>
              <a:t>NO</a:t>
            </a:r>
            <a:r>
              <a:rPr lang="es-VE" sz="2400" dirty="0" smtClean="0"/>
              <a:t>. Por lo que si esa celda esta siendo llamada por otras 100 celdas por ejemplo, no tendrás que modificarlas todas, solo 1.</a:t>
            </a:r>
          </a:p>
          <a:p>
            <a:r>
              <a:rPr lang="es-VE" sz="2400" dirty="0" smtClean="0"/>
              <a:t>Además, si quieres copiar la formula puedes hacerlo. Ubica el cursor en la esquina inferior derecha de la celda B2, presiona el botón izquierdo del ratón y mantenlo presionado, ahora </a:t>
            </a:r>
            <a:r>
              <a:rPr lang="es-VE" sz="2400" dirty="0" err="1" smtClean="0"/>
              <a:t>muevelo</a:t>
            </a:r>
            <a:r>
              <a:rPr lang="es-VE" sz="2400" dirty="0" smtClean="0"/>
              <a:t> hasta la fila 5 y suelta. </a:t>
            </a:r>
          </a:p>
        </p:txBody>
      </p:sp>
      <p:cxnSp>
        <p:nvCxnSpPr>
          <p:cNvPr id="11" name="Conector recto de flecha 10"/>
          <p:cNvCxnSpPr/>
          <p:nvPr/>
        </p:nvCxnSpPr>
        <p:spPr>
          <a:xfrm flipH="1" flipV="1">
            <a:off x="4167052" y="2966152"/>
            <a:ext cx="679268" cy="2573871"/>
          </a:xfrm>
          <a:prstGeom prst="straightConnector1">
            <a:avLst/>
          </a:prstGeom>
          <a:ln w="5715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807162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4653"/>
          </a:xfrm>
          <a:prstGeom prst="rect">
            <a:avLst/>
          </a:prstGeom>
        </p:spPr>
      </p:pic>
      <p:sp>
        <p:nvSpPr>
          <p:cNvPr id="3" name="CuadroTexto 2"/>
          <p:cNvSpPr txBox="1"/>
          <p:nvPr/>
        </p:nvSpPr>
        <p:spPr>
          <a:xfrm>
            <a:off x="4480560" y="2429691"/>
            <a:ext cx="7498080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VE" sz="2800" dirty="0" smtClean="0"/>
              <a:t>Presiona</a:t>
            </a:r>
          </a:p>
          <a:p>
            <a:r>
              <a:rPr lang="es-VE" sz="2800" dirty="0" smtClean="0"/>
              <a:t>Al estar en la celda B6 y presionar </a:t>
            </a:r>
            <a:r>
              <a:rPr lang="es-VE" sz="2800" b="1" dirty="0" smtClean="0">
                <a:solidFill>
                  <a:schemeClr val="accent1">
                    <a:lumMod val="75000"/>
                  </a:schemeClr>
                </a:solidFill>
              </a:rPr>
              <a:t>Autosuma</a:t>
            </a:r>
            <a:r>
              <a:rPr lang="es-VE" sz="2800" dirty="0" smtClean="0"/>
              <a:t>, aparece la fórmula =SUMA(A1:A5) y si presionas </a:t>
            </a:r>
            <a:r>
              <a:rPr lang="es-VE" sz="2800" dirty="0" err="1" smtClean="0"/>
              <a:t>enter</a:t>
            </a:r>
            <a:r>
              <a:rPr lang="es-VE" sz="2800" dirty="0" smtClean="0"/>
              <a:t> aparece la suma de todos los datos en esas celdas.</a:t>
            </a:r>
          </a:p>
          <a:p>
            <a:r>
              <a:rPr lang="es-VE" sz="2800" dirty="0" smtClean="0"/>
              <a:t>Puedes agarrar la esquina inferior derecha de la celda y copiar la fórmula hacia la derecha</a:t>
            </a:r>
            <a:endParaRPr lang="es-VE" sz="2800" dirty="0"/>
          </a:p>
        </p:txBody>
      </p:sp>
      <p:cxnSp>
        <p:nvCxnSpPr>
          <p:cNvPr id="6" name="Conector recto de flecha 5"/>
          <p:cNvCxnSpPr/>
          <p:nvPr/>
        </p:nvCxnSpPr>
        <p:spPr>
          <a:xfrm flipV="1">
            <a:off x="5839097" y="718457"/>
            <a:ext cx="3801292" cy="2037806"/>
          </a:xfrm>
          <a:prstGeom prst="straightConnector1">
            <a:avLst/>
          </a:prstGeom>
          <a:ln w="57150">
            <a:solidFill>
              <a:schemeClr val="accent1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8758960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/>
          <p:cNvSpPr txBox="1"/>
          <p:nvPr/>
        </p:nvSpPr>
        <p:spPr>
          <a:xfrm>
            <a:off x="640080" y="718457"/>
            <a:ext cx="10776857" cy="56938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Tx/>
              <a:buChar char="-"/>
            </a:pPr>
            <a:r>
              <a:rPr lang="es-VE" sz="2800" dirty="0" smtClean="0"/>
              <a:t>En la celda C1 escribe el 1</a:t>
            </a:r>
          </a:p>
          <a:p>
            <a:pPr marL="457200" indent="-457200">
              <a:buFontTx/>
              <a:buChar char="-"/>
            </a:pPr>
            <a:r>
              <a:rPr lang="es-VE" sz="2800" dirty="0" smtClean="0"/>
              <a:t>En la celda C2 escribe el 2</a:t>
            </a:r>
          </a:p>
          <a:p>
            <a:pPr marL="457200" indent="-457200">
              <a:buFontTx/>
              <a:buChar char="-"/>
            </a:pPr>
            <a:r>
              <a:rPr lang="es-VE" sz="2800" dirty="0" smtClean="0"/>
              <a:t>Selecciona ambas celdas, para eso ubica el ratón en la celda C1 y cuando sea una cruz blanca presiona el botón izquierdo del ratón, lo mantienes presionado y te mueves hasta la celda C2.</a:t>
            </a:r>
          </a:p>
          <a:p>
            <a:pPr marL="457200" indent="-457200">
              <a:buFontTx/>
              <a:buChar char="-"/>
            </a:pPr>
            <a:r>
              <a:rPr lang="es-VE" sz="2800" dirty="0" smtClean="0">
                <a:solidFill>
                  <a:schemeClr val="accent1">
                    <a:lumMod val="75000"/>
                  </a:schemeClr>
                </a:solidFill>
              </a:rPr>
              <a:t>Coloca el cursor en la parte inferior derecha de la selección para copiar formato, será una cruz negra muy pequeña, mantén el botón izquierdo del ratón presionado y baja hasta la fila 100.</a:t>
            </a:r>
          </a:p>
          <a:p>
            <a:pPr marL="457200" indent="-457200">
              <a:buFontTx/>
              <a:buChar char="-"/>
            </a:pPr>
            <a:r>
              <a:rPr lang="es-VE" sz="2800" dirty="0" smtClean="0"/>
              <a:t>Ahora en D1 escribe 3 y en D2 escribe 6. Repite los 2 pasos anteriores.</a:t>
            </a:r>
          </a:p>
          <a:p>
            <a:pPr marL="457200" indent="-457200">
              <a:buFontTx/>
              <a:buChar char="-"/>
            </a:pPr>
            <a:r>
              <a:rPr lang="es-VE" sz="2800" dirty="0" smtClean="0"/>
              <a:t>En E1 escribe la fecha de hoy y repite el paso en azul hasta la fila 10</a:t>
            </a:r>
          </a:p>
          <a:p>
            <a:pPr marL="457200" indent="-457200">
              <a:buFontTx/>
              <a:buChar char="-"/>
            </a:pPr>
            <a:r>
              <a:rPr lang="es-VE" sz="2800" dirty="0" smtClean="0"/>
              <a:t>En F1 escribe la fecha de hoy y en F2 la fecha del mismo día pero la próxima semana y repite el paso en azul.</a:t>
            </a:r>
          </a:p>
          <a:p>
            <a:pPr marL="457200" indent="-457200">
              <a:buFontTx/>
              <a:buChar char="-"/>
            </a:pPr>
            <a:r>
              <a:rPr lang="es-VE" sz="2800" dirty="0" smtClean="0"/>
              <a:t>Toma foto y envíamela y cuéntame </a:t>
            </a:r>
            <a:r>
              <a:rPr lang="es-VE" sz="2800" smtClean="0"/>
              <a:t>que observaste.</a:t>
            </a:r>
            <a:endParaRPr lang="es-VE" sz="2800" dirty="0"/>
          </a:p>
        </p:txBody>
      </p:sp>
    </p:spTree>
    <p:extLst>
      <p:ext uri="{BB962C8B-B14F-4D97-AF65-F5344CB8AC3E}">
        <p14:creationId xmlns:p14="http://schemas.microsoft.com/office/powerpoint/2010/main" val="3334899140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64</TotalTime>
  <Words>499</Words>
  <Application>Microsoft Office PowerPoint</Application>
  <PresentationFormat>Panorámica</PresentationFormat>
  <Paragraphs>34</Paragraphs>
  <Slides>7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7</vt:i4>
      </vt:variant>
    </vt:vector>
  </HeadingPairs>
  <TitlesOfParts>
    <vt:vector size="11" baseType="lpstr">
      <vt:lpstr>Arial</vt:lpstr>
      <vt:lpstr>Calibri</vt:lpstr>
      <vt:lpstr>Calibri Light</vt:lpstr>
      <vt:lpstr>Tema de Office</vt:lpstr>
      <vt:lpstr>Presentación de PowerPoint</vt:lpstr>
      <vt:lpstr>Presentación de PowerPoint</vt:lpstr>
      <vt:lpstr>Los operadores en Excel son:  SUMA        + RESTA         - MULTIPLICACION  * DIVISION    /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Crissis Gonzalez</dc:creator>
  <cp:lastModifiedBy>Crissis Gonzalez</cp:lastModifiedBy>
  <cp:revision>12</cp:revision>
  <dcterms:created xsi:type="dcterms:W3CDTF">2020-04-16T19:06:19Z</dcterms:created>
  <dcterms:modified xsi:type="dcterms:W3CDTF">2020-04-16T20:10:28Z</dcterms:modified>
</cp:coreProperties>
</file>