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1185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53336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942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10710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14456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1530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78755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6789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3281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20841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64987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6FB46-710E-4DF0-B54C-9A50CCABD3C1}" type="datetimeFigureOut">
              <a:rPr lang="es-VE" smtClean="0"/>
              <a:t>27/4/2020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5A16A-8F82-42FF-A87A-FC645CC472E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7617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2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85063" y="2129246"/>
            <a:ext cx="66620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Convertiremos el dato de la celda D1 en un </a:t>
            </a:r>
            <a:r>
              <a:rPr lang="es-VE" b="1" dirty="0" smtClean="0"/>
              <a:t>valor fijo</a:t>
            </a:r>
            <a:r>
              <a:rPr lang="es-VE" dirty="0" smtClean="0"/>
              <a:t>, significa que al copiar la fórmula la celda D1 no va a varias.</a:t>
            </a:r>
          </a:p>
          <a:p>
            <a:r>
              <a:rPr lang="es-VE" dirty="0" smtClean="0"/>
              <a:t>Primero,</a:t>
            </a:r>
            <a:r>
              <a:rPr lang="es-VE" dirty="0" smtClean="0"/>
              <a:t> Escriban los datos de la lista</a:t>
            </a:r>
          </a:p>
          <a:p>
            <a:r>
              <a:rPr lang="es-VE" dirty="0" smtClean="0"/>
              <a:t>A continuación, en D2 escribe la fórmula = C2*D1 y estando el curso junto a D1 presionan la tecla F4 y aparecerán el símbolo </a:t>
            </a:r>
            <a:r>
              <a:rPr lang="es-VE" b="1" dirty="0" smtClean="0"/>
              <a:t>$</a:t>
            </a:r>
            <a:r>
              <a:rPr lang="es-VE" dirty="0" smtClean="0"/>
              <a:t> antes de la D y antes del 1.</a:t>
            </a:r>
          </a:p>
          <a:p>
            <a:r>
              <a:rPr lang="es-VE" dirty="0" smtClean="0"/>
              <a:t>Finalmente copia la fórmula presionando el cuadrito de la esquina inferior derecha de la celda y se desplazan hacia abajo, hasta llegar a la fila 21.</a:t>
            </a:r>
          </a:p>
          <a:p>
            <a:r>
              <a:rPr lang="es-VE" dirty="0" smtClean="0"/>
              <a:t>Listo. 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386268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1461" cy="687683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505303" y="4781006"/>
            <a:ext cx="5499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Con los datos de la columna C seleccionados, desde C2 hasta C21, haremos </a:t>
            </a:r>
            <a:r>
              <a:rPr lang="es-VE" b="1" dirty="0" smtClean="0"/>
              <a:t>formato condicional</a:t>
            </a:r>
            <a:r>
              <a:rPr lang="es-VE" dirty="0" smtClean="0"/>
              <a:t>. </a:t>
            </a:r>
          </a:p>
          <a:p>
            <a:r>
              <a:rPr lang="es-VE" dirty="0" smtClean="0"/>
              <a:t>Menú Inicio, Formato Condicional, Nueva regla.</a:t>
            </a:r>
          </a:p>
          <a:p>
            <a:r>
              <a:rPr lang="es-VE" dirty="0" smtClean="0"/>
              <a:t>Sigue en orden los pasos enumerados.</a:t>
            </a:r>
            <a:endParaRPr lang="es-VE" dirty="0"/>
          </a:p>
        </p:txBody>
      </p:sp>
      <p:sp>
        <p:nvSpPr>
          <p:cNvPr id="4" name="Elipse 3"/>
          <p:cNvSpPr/>
          <p:nvPr/>
        </p:nvSpPr>
        <p:spPr>
          <a:xfrm>
            <a:off x="6335486" y="496389"/>
            <a:ext cx="901337" cy="7707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5" name="Flecha derecha 4"/>
          <p:cNvSpPr/>
          <p:nvPr/>
        </p:nvSpPr>
        <p:spPr>
          <a:xfrm flipH="1">
            <a:off x="9255034" y="1907177"/>
            <a:ext cx="9144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6" name="Flecha derecha 5"/>
          <p:cNvSpPr/>
          <p:nvPr/>
        </p:nvSpPr>
        <p:spPr>
          <a:xfrm flipH="1">
            <a:off x="8479971" y="3281664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7" name="Flecha derecha 6"/>
          <p:cNvSpPr/>
          <p:nvPr/>
        </p:nvSpPr>
        <p:spPr>
          <a:xfrm flipH="1">
            <a:off x="9460234" y="3281663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8" name="Flecha derecha 7"/>
          <p:cNvSpPr/>
          <p:nvPr/>
        </p:nvSpPr>
        <p:spPr>
          <a:xfrm flipH="1">
            <a:off x="9665965" y="3814354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9" name="Flecha derecha 8"/>
          <p:cNvSpPr/>
          <p:nvPr/>
        </p:nvSpPr>
        <p:spPr>
          <a:xfrm flipH="1">
            <a:off x="5232481" y="3124908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0" name="Flecha derecha 9"/>
          <p:cNvSpPr/>
          <p:nvPr/>
        </p:nvSpPr>
        <p:spPr>
          <a:xfrm>
            <a:off x="4274538" y="5407296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1" name="Flecha derecha 10"/>
          <p:cNvSpPr/>
          <p:nvPr/>
        </p:nvSpPr>
        <p:spPr>
          <a:xfrm>
            <a:off x="9155692" y="4219302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2" name="CuadroTexto 11"/>
          <p:cNvSpPr txBox="1"/>
          <p:nvPr/>
        </p:nvSpPr>
        <p:spPr>
          <a:xfrm>
            <a:off x="10169434" y="1809204"/>
            <a:ext cx="45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1</a:t>
            </a:r>
            <a:endParaRPr lang="es-VE" dirty="0"/>
          </a:p>
        </p:txBody>
      </p:sp>
      <p:sp>
        <p:nvSpPr>
          <p:cNvPr id="13" name="CuadroTexto 12"/>
          <p:cNvSpPr txBox="1"/>
          <p:nvPr/>
        </p:nvSpPr>
        <p:spPr>
          <a:xfrm>
            <a:off x="8546099" y="3018619"/>
            <a:ext cx="45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/>
              <a:t>2</a:t>
            </a:r>
            <a:endParaRPr lang="es-VE" dirty="0"/>
          </a:p>
        </p:txBody>
      </p:sp>
      <p:sp>
        <p:nvSpPr>
          <p:cNvPr id="14" name="CuadroTexto 13"/>
          <p:cNvSpPr txBox="1"/>
          <p:nvPr/>
        </p:nvSpPr>
        <p:spPr>
          <a:xfrm>
            <a:off x="9531920" y="2987822"/>
            <a:ext cx="2250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3, esta es la condición </a:t>
            </a:r>
            <a:endParaRPr lang="es-VE" dirty="0"/>
          </a:p>
        </p:txBody>
      </p:sp>
      <p:sp>
        <p:nvSpPr>
          <p:cNvPr id="15" name="CuadroTexto 14"/>
          <p:cNvSpPr txBox="1"/>
          <p:nvPr/>
        </p:nvSpPr>
        <p:spPr>
          <a:xfrm>
            <a:off x="9717402" y="3575970"/>
            <a:ext cx="45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4</a:t>
            </a:r>
            <a:endParaRPr lang="es-VE" dirty="0"/>
          </a:p>
        </p:txBody>
      </p:sp>
      <p:sp>
        <p:nvSpPr>
          <p:cNvPr id="16" name="CuadroTexto 15"/>
          <p:cNvSpPr txBox="1"/>
          <p:nvPr/>
        </p:nvSpPr>
        <p:spPr>
          <a:xfrm>
            <a:off x="5380524" y="2896696"/>
            <a:ext cx="45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5</a:t>
            </a:r>
            <a:endParaRPr lang="es-VE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318078" y="5139158"/>
            <a:ext cx="45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/>
              <a:t>6</a:t>
            </a:r>
            <a:endParaRPr lang="es-VE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929274" y="4120249"/>
            <a:ext cx="450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/>
              <a:t>7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05660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3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585063" y="2142309"/>
            <a:ext cx="69233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Coloquen</a:t>
            </a:r>
          </a:p>
          <a:p>
            <a:r>
              <a:rPr lang="es-VE" dirty="0" smtClean="0">
                <a:solidFill>
                  <a:schemeClr val="accent6"/>
                </a:solidFill>
              </a:rPr>
              <a:t>Verde</a:t>
            </a:r>
            <a:r>
              <a:rPr lang="es-VE" dirty="0" smtClean="0"/>
              <a:t> para los que son mayor que 20</a:t>
            </a:r>
          </a:p>
          <a:p>
            <a:r>
              <a:rPr lang="es-VE" dirty="0" smtClean="0">
                <a:solidFill>
                  <a:srgbClr val="FF0000"/>
                </a:solidFill>
              </a:rPr>
              <a:t>Rojo</a:t>
            </a:r>
            <a:r>
              <a:rPr lang="es-VE" dirty="0" smtClean="0"/>
              <a:t> para los menor que 20 y</a:t>
            </a:r>
          </a:p>
          <a:p>
            <a:r>
              <a:rPr lang="es-VE" dirty="0" smtClean="0">
                <a:solidFill>
                  <a:schemeClr val="accent1"/>
                </a:solidFill>
              </a:rPr>
              <a:t>Azul</a:t>
            </a:r>
            <a:r>
              <a:rPr lang="es-VE" dirty="0" smtClean="0"/>
              <a:t> para igual a 20</a:t>
            </a:r>
          </a:p>
          <a:p>
            <a:r>
              <a:rPr lang="es-VE" dirty="0" smtClean="0"/>
              <a:t>El 20 esta en la celda C2, la que usamos en el ejemplo anterior.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5383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7566" y="261257"/>
            <a:ext cx="1188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Vamos a Ordenar los datos. </a:t>
            </a:r>
          </a:p>
          <a:p>
            <a:r>
              <a:rPr lang="es-VE" dirty="0" smtClean="0"/>
              <a:t>Para ordenar deben seleccionarlos todos, o desordenaran la lista</a:t>
            </a:r>
          </a:p>
          <a:p>
            <a:r>
              <a:rPr lang="es-VE" dirty="0" smtClean="0"/>
              <a:t>Con </a:t>
            </a:r>
            <a:r>
              <a:rPr lang="es-VE" b="1" dirty="0" smtClean="0"/>
              <a:t>todos</a:t>
            </a:r>
            <a:r>
              <a:rPr lang="es-VE" dirty="0" smtClean="0"/>
              <a:t> los datos seleccionados, ubica el menú Datos. Opción Ordenar.</a:t>
            </a:r>
            <a:endParaRPr lang="es-VE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1540" t="12410" r="583" b="53126"/>
          <a:stretch/>
        </p:blipFill>
        <p:spPr>
          <a:xfrm>
            <a:off x="117566" y="1184587"/>
            <a:ext cx="8337659" cy="337435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17566" y="4767943"/>
            <a:ext cx="8647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Primero, en ordenar por, elige Apellido, o Columna A si no aparece apellido.</a:t>
            </a:r>
          </a:p>
          <a:p>
            <a:r>
              <a:rPr lang="es-VE" dirty="0" smtClean="0"/>
              <a:t>Luego presiona en Agregar nivel para que aparezca Luego por:</a:t>
            </a:r>
          </a:p>
          <a:p>
            <a:r>
              <a:rPr lang="es-VE" dirty="0" smtClean="0"/>
              <a:t>Elige Nombre o Columna B.</a:t>
            </a:r>
          </a:p>
          <a:p>
            <a:r>
              <a:rPr lang="es-VE" dirty="0" smtClean="0"/>
              <a:t>Finalmente Aceptar.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13916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1672"/>
            <a:ext cx="12601575" cy="708492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54183" t="6220" r="2947" b="50566"/>
          <a:stretch/>
        </p:blipFill>
        <p:spPr>
          <a:xfrm>
            <a:off x="6204857" y="3696788"/>
            <a:ext cx="5577841" cy="316121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513909" y="2521131"/>
            <a:ext cx="3383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Vamos a </a:t>
            </a:r>
            <a:r>
              <a:rPr lang="es-VE" b="1" dirty="0" smtClean="0"/>
              <a:t>Concatenar</a:t>
            </a:r>
            <a:r>
              <a:rPr lang="es-VE" dirty="0" smtClean="0"/>
              <a:t>.</a:t>
            </a:r>
          </a:p>
          <a:p>
            <a:r>
              <a:rPr lang="es-VE" dirty="0" smtClean="0"/>
              <a:t>Menú Fórmulas, Insertar función,</a:t>
            </a:r>
          </a:p>
          <a:p>
            <a:r>
              <a:rPr lang="es-VE" dirty="0" smtClean="0"/>
              <a:t>Categoría: Texto</a:t>
            </a:r>
          </a:p>
          <a:p>
            <a:r>
              <a:rPr lang="es-VE" dirty="0" smtClean="0"/>
              <a:t>Función: CONCATENAR. Aceptar</a:t>
            </a:r>
          </a:p>
          <a:p>
            <a:r>
              <a:rPr lang="es-VE" b="1" dirty="0" smtClean="0"/>
              <a:t>Texto1</a:t>
            </a:r>
            <a:r>
              <a:rPr lang="es-VE" dirty="0" smtClean="0"/>
              <a:t>: celda del apellido</a:t>
            </a:r>
          </a:p>
          <a:p>
            <a:r>
              <a:rPr lang="es-VE" b="1" dirty="0" smtClean="0"/>
              <a:t>Texto2</a:t>
            </a:r>
            <a:r>
              <a:rPr lang="es-VE" dirty="0" smtClean="0"/>
              <a:t>: , espacio</a:t>
            </a:r>
          </a:p>
          <a:p>
            <a:r>
              <a:rPr lang="es-VE" b="1" dirty="0" smtClean="0"/>
              <a:t>Texto3</a:t>
            </a:r>
            <a:r>
              <a:rPr lang="es-VE" dirty="0" smtClean="0"/>
              <a:t>: celda del nombre</a:t>
            </a:r>
            <a:endParaRPr lang="es-VE" dirty="0"/>
          </a:p>
        </p:txBody>
      </p:sp>
      <p:sp>
        <p:nvSpPr>
          <p:cNvPr id="5" name="Elipse 4"/>
          <p:cNvSpPr/>
          <p:nvPr/>
        </p:nvSpPr>
        <p:spPr>
          <a:xfrm>
            <a:off x="-404949" y="470263"/>
            <a:ext cx="535578" cy="8621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6" name="Flecha derecha 5"/>
          <p:cNvSpPr/>
          <p:nvPr/>
        </p:nvSpPr>
        <p:spPr>
          <a:xfrm flipH="1">
            <a:off x="9107796" y="1175656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7" name="Flecha derecha 6"/>
          <p:cNvSpPr/>
          <p:nvPr/>
        </p:nvSpPr>
        <p:spPr>
          <a:xfrm flipH="1">
            <a:off x="8084539" y="1863633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8" name="Flecha derecha 7"/>
          <p:cNvSpPr/>
          <p:nvPr/>
        </p:nvSpPr>
        <p:spPr>
          <a:xfrm flipH="1">
            <a:off x="7830072" y="4228010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9" name="Flecha derecha 8"/>
          <p:cNvSpPr/>
          <p:nvPr/>
        </p:nvSpPr>
        <p:spPr>
          <a:xfrm flipH="1">
            <a:off x="7852361" y="4699359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0" name="Flecha derecha 9"/>
          <p:cNvSpPr/>
          <p:nvPr/>
        </p:nvSpPr>
        <p:spPr>
          <a:xfrm flipH="1">
            <a:off x="7822399" y="4474078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1" name="Flecha derecha 10"/>
          <p:cNvSpPr/>
          <p:nvPr/>
        </p:nvSpPr>
        <p:spPr>
          <a:xfrm>
            <a:off x="8999167" y="3458415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2" name="Flecha derecha 11"/>
          <p:cNvSpPr/>
          <p:nvPr/>
        </p:nvSpPr>
        <p:spPr>
          <a:xfrm>
            <a:off x="9611796" y="6688182"/>
            <a:ext cx="504000" cy="15675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891897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281</Words>
  <Application>Microsoft Office PowerPoint</Application>
  <PresentationFormat>Panorámica</PresentationFormat>
  <Paragraphs>34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Crissis Gonzalez</dc:creator>
  <cp:lastModifiedBy>Crissis Gonzalez</cp:lastModifiedBy>
  <cp:revision>8</cp:revision>
  <dcterms:created xsi:type="dcterms:W3CDTF">2020-04-27T18:03:54Z</dcterms:created>
  <dcterms:modified xsi:type="dcterms:W3CDTF">2020-04-27T18:49:14Z</dcterms:modified>
</cp:coreProperties>
</file>