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3"/>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81813" cy="9296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s-VE"/>
          </a:p>
        </p:txBody>
      </p:sp>
      <p:sp>
        <p:nvSpPr>
          <p:cNvPr id="3" name="Marcador de fecha 2"/>
          <p:cNvSpPr>
            <a:spLocks noGrp="1"/>
          </p:cNvSpPr>
          <p:nvPr>
            <p:ph type="dt" sz="quarter" idx="1"/>
          </p:nvPr>
        </p:nvSpPr>
        <p:spPr>
          <a:xfrm>
            <a:off x="3897313" y="0"/>
            <a:ext cx="2982912" cy="466725"/>
          </a:xfrm>
          <a:prstGeom prst="rect">
            <a:avLst/>
          </a:prstGeom>
        </p:spPr>
        <p:txBody>
          <a:bodyPr vert="horz" lIns="91440" tIns="45720" rIns="91440" bIns="45720" rtlCol="0"/>
          <a:lstStyle>
            <a:lvl1pPr algn="r">
              <a:defRPr sz="1200"/>
            </a:lvl1pPr>
          </a:lstStyle>
          <a:p>
            <a:fld id="{37791C02-0BC8-4EDC-9046-81578084749E}" type="datetimeFigureOut">
              <a:rPr lang="es-VE" smtClean="0"/>
              <a:t>26/9/2016</a:t>
            </a:fld>
            <a:endParaRPr lang="es-VE"/>
          </a:p>
        </p:txBody>
      </p:sp>
      <p:sp>
        <p:nvSpPr>
          <p:cNvPr id="4" name="Marcador de pie de página 3"/>
          <p:cNvSpPr>
            <a:spLocks noGrp="1"/>
          </p:cNvSpPr>
          <p:nvPr>
            <p:ph type="ftr" sz="quarter" idx="2"/>
          </p:nvPr>
        </p:nvSpPr>
        <p:spPr>
          <a:xfrm>
            <a:off x="0" y="8829675"/>
            <a:ext cx="2982913" cy="466725"/>
          </a:xfrm>
          <a:prstGeom prst="rect">
            <a:avLst/>
          </a:prstGeom>
        </p:spPr>
        <p:txBody>
          <a:bodyPr vert="horz" lIns="91440" tIns="45720" rIns="91440" bIns="45720" rtlCol="0" anchor="b"/>
          <a:lstStyle>
            <a:lvl1pPr algn="l">
              <a:defRPr sz="1200"/>
            </a:lvl1pPr>
          </a:lstStyle>
          <a:p>
            <a:endParaRPr lang="es-VE"/>
          </a:p>
        </p:txBody>
      </p:sp>
      <p:sp>
        <p:nvSpPr>
          <p:cNvPr id="5" name="Marcador de número de diapositiva 4"/>
          <p:cNvSpPr>
            <a:spLocks noGrp="1"/>
          </p:cNvSpPr>
          <p:nvPr>
            <p:ph type="sldNum" sz="quarter" idx="3"/>
          </p:nvPr>
        </p:nvSpPr>
        <p:spPr>
          <a:xfrm>
            <a:off x="3897313" y="8829675"/>
            <a:ext cx="2982912" cy="466725"/>
          </a:xfrm>
          <a:prstGeom prst="rect">
            <a:avLst/>
          </a:prstGeom>
        </p:spPr>
        <p:txBody>
          <a:bodyPr vert="horz" lIns="91440" tIns="45720" rIns="91440" bIns="45720" rtlCol="0" anchor="b"/>
          <a:lstStyle>
            <a:lvl1pPr algn="r">
              <a:defRPr sz="1200"/>
            </a:lvl1pPr>
          </a:lstStyle>
          <a:p>
            <a:fld id="{222AC57C-C6B6-46EF-B8D0-AF73768A89CE}" type="slidenum">
              <a:rPr lang="es-VE" smtClean="0"/>
              <a:t>‹Nº›</a:t>
            </a:fld>
            <a:endParaRPr lang="es-VE"/>
          </a:p>
        </p:txBody>
      </p:sp>
    </p:spTree>
    <p:extLst>
      <p:ext uri="{BB962C8B-B14F-4D97-AF65-F5344CB8AC3E}">
        <p14:creationId xmlns:p14="http://schemas.microsoft.com/office/powerpoint/2010/main" val="202952741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13F731A9-BB65-42B3-A0E3-713E3B30FAED}" type="datetimeFigureOut">
              <a:rPr lang="es-ES" smtClean="0"/>
              <a:pPr/>
              <a:t>26/09/2016</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E0A71012-B3C7-44A0-8448-7232206A517A}"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3F731A9-BB65-42B3-A0E3-713E3B30FAED}" type="datetimeFigureOut">
              <a:rPr lang="es-ES" smtClean="0"/>
              <a:pPr/>
              <a:t>26/09/2016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0A71012-B3C7-44A0-8448-7232206A517A}"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3F731A9-BB65-42B3-A0E3-713E3B30FAED}" type="datetimeFigureOut">
              <a:rPr lang="es-ES" smtClean="0"/>
              <a:pPr/>
              <a:t>26/09/2016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0A71012-B3C7-44A0-8448-7232206A517A}"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3F731A9-BB65-42B3-A0E3-713E3B30FAED}" type="datetimeFigureOut">
              <a:rPr lang="es-ES" smtClean="0"/>
              <a:pPr/>
              <a:t>26/09/2016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0A71012-B3C7-44A0-8448-7232206A517A}"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13F731A9-BB65-42B3-A0E3-713E3B30FAED}" type="datetimeFigureOut">
              <a:rPr lang="es-ES" smtClean="0"/>
              <a:pPr/>
              <a:t>26/09/2016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0A71012-B3C7-44A0-8448-7232206A517A}"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3F731A9-BB65-42B3-A0E3-713E3B30FAED}" type="datetimeFigureOut">
              <a:rPr lang="es-ES" smtClean="0"/>
              <a:pPr/>
              <a:t>26/09/2016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0A71012-B3C7-44A0-8448-7232206A517A}"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13F731A9-BB65-42B3-A0E3-713E3B30FAED}" type="datetimeFigureOut">
              <a:rPr lang="es-ES" smtClean="0"/>
              <a:pPr/>
              <a:t>26/09/2016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0A71012-B3C7-44A0-8448-7232206A517A}"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3F731A9-BB65-42B3-A0E3-713E3B30FAED}" type="datetimeFigureOut">
              <a:rPr lang="es-ES" smtClean="0"/>
              <a:pPr/>
              <a:t>26/09/2016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0A71012-B3C7-44A0-8448-7232206A517A}"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3F731A9-BB65-42B3-A0E3-713E3B30FAED}" type="datetimeFigureOut">
              <a:rPr lang="es-ES" smtClean="0"/>
              <a:pPr/>
              <a:t>26/09/2016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0A71012-B3C7-44A0-8448-7232206A517A}"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3F731A9-BB65-42B3-A0E3-713E3B30FAED}" type="datetimeFigureOut">
              <a:rPr lang="es-ES" smtClean="0"/>
              <a:pPr/>
              <a:t>26/09/2016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0A71012-B3C7-44A0-8448-7232206A517A}"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13F731A9-BB65-42B3-A0E3-713E3B30FAED}" type="datetimeFigureOut">
              <a:rPr lang="es-ES" smtClean="0"/>
              <a:pPr/>
              <a:t>26/09/2016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E0A71012-B3C7-44A0-8448-7232206A517A}"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F731A9-BB65-42B3-A0E3-713E3B30FAED}" type="datetimeFigureOut">
              <a:rPr lang="es-ES" smtClean="0"/>
              <a:pPr/>
              <a:t>26/09/2016</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A71012-B3C7-44A0-8448-7232206A517A}"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Los Sistemas de Archivos</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Implementación de Sistemas de Archivos</a:t>
            </a:r>
            <a:endParaRPr lang="es-ES" dirty="0"/>
          </a:p>
        </p:txBody>
      </p:sp>
      <p:sp>
        <p:nvSpPr>
          <p:cNvPr id="3" name="2 Marcador de contenido"/>
          <p:cNvSpPr>
            <a:spLocks noGrp="1"/>
          </p:cNvSpPr>
          <p:nvPr>
            <p:ph idx="1"/>
          </p:nvPr>
        </p:nvSpPr>
        <p:spPr/>
        <p:txBody>
          <a:bodyPr/>
          <a:lstStyle/>
          <a:p>
            <a:pPr lvl="1" algn="just"/>
            <a:r>
              <a:rPr lang="es-ES" dirty="0" smtClean="0"/>
              <a:t>Otra técnica es la asignación en forma de lista ligada, el directorio contiene la dirección del primer bloque y cada bloque contiene a su vez la dirección del siguiente bloque o el valor null.</a:t>
            </a:r>
          </a:p>
          <a:p>
            <a:pPr lvl="1" algn="just"/>
            <a:endParaRPr lang="es-ES" dirty="0" smtClean="0"/>
          </a:p>
          <a:p>
            <a:pPr lvl="1" algn="just"/>
            <a:r>
              <a:rPr lang="es-ES" dirty="0" smtClean="0"/>
              <a:t>La asignación mediante una lista ligada y un índice, se crea una tabla con un registro por cada uno de los bloques, en cada registro se indica que dicho bloque esta libre o cual es la dirección del siguiente bloque .</a:t>
            </a:r>
          </a:p>
          <a:p>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Implementación de Sistemas de Archivos</a:t>
            </a:r>
            <a:endParaRPr lang="es-ES" dirty="0"/>
          </a:p>
        </p:txBody>
      </p:sp>
      <p:pic>
        <p:nvPicPr>
          <p:cNvPr id="1026" name="Picture 2"/>
          <p:cNvPicPr>
            <a:picLocks noGrp="1" noChangeAspect="1" noChangeArrowheads="1"/>
          </p:cNvPicPr>
          <p:nvPr>
            <p:ph idx="1"/>
          </p:nvPr>
        </p:nvPicPr>
        <p:blipFill>
          <a:blip r:embed="rId2"/>
          <a:srcRect/>
          <a:stretch>
            <a:fillRect/>
          </a:stretch>
        </p:blipFill>
        <p:spPr bwMode="auto">
          <a:xfrm>
            <a:off x="1884400" y="1935163"/>
            <a:ext cx="5375200" cy="43894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Implementación de Sistemas de Archivos</a:t>
            </a:r>
            <a:endParaRPr lang="es-ES" dirty="0"/>
          </a:p>
        </p:txBody>
      </p:sp>
      <p:sp>
        <p:nvSpPr>
          <p:cNvPr id="3" name="2 Marcador de contenido"/>
          <p:cNvSpPr>
            <a:spLocks noGrp="1"/>
          </p:cNvSpPr>
          <p:nvPr>
            <p:ph idx="1"/>
          </p:nvPr>
        </p:nvSpPr>
        <p:spPr>
          <a:xfrm>
            <a:off x="457200" y="1935480"/>
            <a:ext cx="8229600" cy="4422478"/>
          </a:xfrm>
        </p:spPr>
        <p:txBody>
          <a:bodyPr>
            <a:normAutofit fontScale="70000" lnSpcReduction="20000"/>
          </a:bodyPr>
          <a:lstStyle/>
          <a:p>
            <a:pPr algn="just"/>
            <a:r>
              <a:rPr lang="es-ES" dirty="0" smtClean="0"/>
              <a:t>A la tabla de registros se le llama FAT y pueden haber dos versiones FAT16 y FAT32 dependiendo de los bloques que se direccionan son de 16 o 32 bits.</a:t>
            </a:r>
          </a:p>
          <a:p>
            <a:pPr algn="just"/>
            <a:endParaRPr lang="es-ES" dirty="0" smtClean="0"/>
          </a:p>
          <a:p>
            <a:pPr algn="just"/>
            <a:r>
              <a:rPr lang="es-ES" dirty="0" smtClean="0"/>
              <a:t>Con esta organización las consultas son mucho mas rápidas y no es necesario acceder al disco.</a:t>
            </a:r>
          </a:p>
          <a:p>
            <a:pPr algn="just"/>
            <a:endParaRPr lang="es-ES" dirty="0" smtClean="0"/>
          </a:p>
          <a:p>
            <a:pPr algn="just"/>
            <a:r>
              <a:rPr lang="es-ES" dirty="0" smtClean="0"/>
              <a:t>Por el contrario el formato NTFS no tiene aéreas reservadas para los datos en el disco </a:t>
            </a:r>
            <a:r>
              <a:rPr lang="es-ES" dirty="0" err="1" smtClean="0"/>
              <a:t>duro.Todo</a:t>
            </a:r>
            <a:r>
              <a:rPr lang="es-ES" dirty="0" smtClean="0"/>
              <a:t> en una partición NTFS es un archivo inclusive la MFT.</a:t>
            </a:r>
          </a:p>
          <a:p>
            <a:pPr algn="just">
              <a:buNone/>
            </a:pPr>
            <a:endParaRPr lang="es-ES" dirty="0" smtClean="0"/>
          </a:p>
          <a:p>
            <a:pPr algn="just"/>
            <a:r>
              <a:rPr lang="es-ES" dirty="0" smtClean="0"/>
              <a:t>Linux utiliza un sistema de archivos basados en inodos, en cuya tabla se encuentra los atributos y direcciones en disco de los bloques del archivo.</a:t>
            </a:r>
          </a:p>
          <a:p>
            <a:pPr algn="just"/>
            <a:endParaRPr lang="es-ES" dirty="0" smtClean="0"/>
          </a:p>
          <a:p>
            <a:pPr algn="just"/>
            <a:r>
              <a:rPr lang="es-ES" dirty="0" smtClean="0"/>
              <a:t>En el caso de que no se pueda almacenar en este inodo la dirección de otro bloque, se almacenara en un bloque llamado bloque indirecto, si aun no hay espacio suficiente se utilizara un bloque doblemente indirecto y sucesivamente.</a:t>
            </a:r>
          </a:p>
          <a:p>
            <a:endParaRPr lang="es-E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dirty="0" smtClean="0"/>
              <a:t>Tipos de Sistemas de Archivos</a:t>
            </a:r>
            <a:endParaRPr lang="es-ES" dirty="0"/>
          </a:p>
        </p:txBody>
      </p:sp>
      <p:sp>
        <p:nvSpPr>
          <p:cNvPr id="3" name="2 Marcador de contenido"/>
          <p:cNvSpPr>
            <a:spLocks noGrp="1"/>
          </p:cNvSpPr>
          <p:nvPr>
            <p:ph idx="1"/>
          </p:nvPr>
        </p:nvSpPr>
        <p:spPr/>
        <p:txBody>
          <a:bodyPr>
            <a:normAutofit lnSpcReduction="10000"/>
          </a:bodyPr>
          <a:lstStyle/>
          <a:p>
            <a:pPr>
              <a:buNone/>
            </a:pPr>
            <a:r>
              <a:rPr lang="es-ES" dirty="0" smtClean="0"/>
              <a:t>	</a:t>
            </a:r>
            <a:r>
              <a:rPr lang="es-ES" b="1" u="sng" dirty="0" smtClean="0"/>
              <a:t>FAT16</a:t>
            </a:r>
          </a:p>
          <a:p>
            <a:pPr>
              <a:buNone/>
            </a:pPr>
            <a:endParaRPr lang="es-ES" b="1" u="sng" dirty="0" smtClean="0"/>
          </a:p>
          <a:p>
            <a:pPr algn="just"/>
            <a:r>
              <a:rPr lang="es-ES" dirty="0" smtClean="0"/>
              <a:t>Se accede a el desde MSDOS, Windows 95, 98, NT, 2000, XP, Vista, Server 2003 y Server 2008. </a:t>
            </a:r>
          </a:p>
          <a:p>
            <a:pPr algn="just"/>
            <a:endParaRPr lang="es-ES" dirty="0" smtClean="0"/>
          </a:p>
          <a:p>
            <a:pPr algn="just"/>
            <a:r>
              <a:rPr lang="es-ES" dirty="0" smtClean="0"/>
              <a:t>Permite trabajar con particiones de hasta 2GB, el tamaño máximo del archivo es de 2GB.</a:t>
            </a:r>
          </a:p>
          <a:p>
            <a:pPr algn="just"/>
            <a:endParaRPr lang="es-ES" dirty="0" smtClean="0"/>
          </a:p>
          <a:p>
            <a:pPr algn="just"/>
            <a:r>
              <a:rPr lang="es-ES" dirty="0" smtClean="0"/>
              <a:t>No distingue entre mayúsculas y minúsculas, no soporta dominios.</a:t>
            </a: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Tipos de Sistemas de Archivos</a:t>
            </a:r>
            <a:endParaRPr lang="es-ES" dirty="0"/>
          </a:p>
        </p:txBody>
      </p:sp>
      <p:sp>
        <p:nvSpPr>
          <p:cNvPr id="3" name="2 Marcador de contenido"/>
          <p:cNvSpPr>
            <a:spLocks noGrp="1"/>
          </p:cNvSpPr>
          <p:nvPr>
            <p:ph idx="1"/>
          </p:nvPr>
        </p:nvSpPr>
        <p:spPr/>
        <p:txBody>
          <a:bodyPr>
            <a:normAutofit fontScale="92500" lnSpcReduction="10000"/>
          </a:bodyPr>
          <a:lstStyle/>
          <a:p>
            <a:pPr>
              <a:buNone/>
            </a:pPr>
            <a:r>
              <a:rPr lang="es-ES" dirty="0" smtClean="0"/>
              <a:t>	</a:t>
            </a:r>
            <a:r>
              <a:rPr lang="es-ES" b="1" u="sng" dirty="0" smtClean="0"/>
              <a:t>FAT32</a:t>
            </a:r>
          </a:p>
          <a:p>
            <a:pPr>
              <a:buNone/>
            </a:pPr>
            <a:endParaRPr lang="es-ES" dirty="0" smtClean="0"/>
          </a:p>
          <a:p>
            <a:r>
              <a:rPr lang="es-ES" dirty="0" smtClean="0"/>
              <a:t>Se accede a el desde MSDOS, Windows 95, 98, NT, 2000, XP, Vista, Server 2003 y Server 2008. </a:t>
            </a:r>
          </a:p>
          <a:p>
            <a:endParaRPr lang="es-ES" dirty="0" smtClean="0"/>
          </a:p>
          <a:p>
            <a:r>
              <a:rPr lang="es-ES" dirty="0" smtClean="0"/>
              <a:t>Permite trabajar con particiones mayores de 2GB y un archivo de tamaño máximo de 4GB, los volúmenes pueden llegar hasta 2TB.</a:t>
            </a:r>
          </a:p>
          <a:p>
            <a:endParaRPr lang="es-ES" dirty="0" smtClean="0"/>
          </a:p>
          <a:p>
            <a:r>
              <a:rPr lang="es-ES" dirty="0" smtClean="0"/>
              <a:t>No distingue entre mayúsculas y minúsculas y no soporta dominios.</a:t>
            </a:r>
          </a:p>
          <a:p>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Tipos de Sistemas de Archivos</a:t>
            </a:r>
            <a:endParaRPr lang="es-ES" dirty="0"/>
          </a:p>
        </p:txBody>
      </p:sp>
      <p:sp>
        <p:nvSpPr>
          <p:cNvPr id="3" name="2 Marcador de contenido"/>
          <p:cNvSpPr>
            <a:spLocks noGrp="1"/>
          </p:cNvSpPr>
          <p:nvPr>
            <p:ph idx="1"/>
          </p:nvPr>
        </p:nvSpPr>
        <p:spPr/>
        <p:txBody>
          <a:bodyPr>
            <a:normAutofit fontScale="85000" lnSpcReduction="20000"/>
          </a:bodyPr>
          <a:lstStyle/>
          <a:p>
            <a:pPr>
              <a:buNone/>
            </a:pPr>
            <a:r>
              <a:rPr lang="es-ES" dirty="0" smtClean="0"/>
              <a:t>	</a:t>
            </a:r>
            <a:r>
              <a:rPr lang="es-ES" b="1" u="sng" dirty="0" smtClean="0"/>
              <a:t>NTFS5</a:t>
            </a:r>
          </a:p>
          <a:p>
            <a:pPr>
              <a:buNone/>
            </a:pPr>
            <a:endParaRPr lang="es-ES" dirty="0" smtClean="0"/>
          </a:p>
          <a:p>
            <a:pPr algn="just"/>
            <a:r>
              <a:rPr lang="es-ES" dirty="0" smtClean="0"/>
              <a:t>Permite nombres de archivos de hasta 256 caracteres, ordenación de directorios, atributos de acceso a archivos, reparto de unidades en varios discos, registro de actividades, etc.</a:t>
            </a:r>
          </a:p>
          <a:p>
            <a:pPr algn="just"/>
            <a:endParaRPr lang="es-ES" dirty="0" smtClean="0"/>
          </a:p>
          <a:p>
            <a:pPr algn="just"/>
            <a:r>
              <a:rPr lang="es-ES" dirty="0" smtClean="0"/>
              <a:t>Se acceder al Directorio Activo, dominós de Windows 2000/2003/2008, utiliza cuotas en disco para cada usuario.</a:t>
            </a:r>
          </a:p>
          <a:p>
            <a:pPr algn="just"/>
            <a:endParaRPr lang="es-ES" dirty="0" smtClean="0"/>
          </a:p>
          <a:p>
            <a:pPr algn="just"/>
            <a:r>
              <a:rPr lang="es-ES" dirty="0" smtClean="0"/>
              <a:t>Cifrado y compresión de archivos, almacenamiento remoto, y herramientas de desfragmentación.</a:t>
            </a:r>
          </a:p>
          <a:p>
            <a:pPr algn="just"/>
            <a:endParaRPr lang="es-ES" dirty="0" smtClean="0"/>
          </a:p>
          <a:p>
            <a:pPr algn="just"/>
            <a:r>
              <a:rPr lang="es-ES" dirty="0" smtClean="0"/>
              <a:t>En Windows Server 2008 hay un proceso de auto reparación de archivos dañados: Self Healing.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Tipos de Sistemas de Archivos</a:t>
            </a:r>
            <a:endParaRPr lang="es-ES" dirty="0"/>
          </a:p>
        </p:txBody>
      </p:sp>
      <p:sp>
        <p:nvSpPr>
          <p:cNvPr id="3" name="2 Marcador de contenido"/>
          <p:cNvSpPr>
            <a:spLocks noGrp="1"/>
          </p:cNvSpPr>
          <p:nvPr>
            <p:ph idx="1"/>
          </p:nvPr>
        </p:nvSpPr>
        <p:spPr/>
        <p:txBody>
          <a:bodyPr>
            <a:normAutofit fontScale="85000" lnSpcReduction="10000"/>
          </a:bodyPr>
          <a:lstStyle/>
          <a:p>
            <a:pPr>
              <a:buNone/>
            </a:pPr>
            <a:r>
              <a:rPr lang="es-ES" dirty="0" smtClean="0"/>
              <a:t>	</a:t>
            </a:r>
            <a:r>
              <a:rPr lang="es-ES" b="1" u="sng" dirty="0" smtClean="0"/>
              <a:t>EXT3</a:t>
            </a:r>
          </a:p>
          <a:p>
            <a:r>
              <a:rPr lang="es-ES" dirty="0" smtClean="0"/>
              <a:t>Se puede acceder desde Linux, permite hasta 256 caracteres , el tamaño máximo de volumen es de 32TB y el tamaño máximo de archivo es de 2TB.</a:t>
            </a:r>
          </a:p>
          <a:p>
            <a:endParaRPr lang="es-ES" dirty="0" smtClean="0"/>
          </a:p>
          <a:p>
            <a:pPr>
              <a:buNone/>
            </a:pPr>
            <a:r>
              <a:rPr lang="es-ES" dirty="0" smtClean="0"/>
              <a:t>	</a:t>
            </a:r>
            <a:r>
              <a:rPr lang="es-ES" b="1" u="sng" dirty="0" smtClean="0"/>
              <a:t>EXT4</a:t>
            </a:r>
          </a:p>
          <a:p>
            <a:r>
              <a:rPr lang="es-ES" dirty="0" smtClean="0"/>
              <a:t>Se puede acceder desde Linux, es compatible con ext3, permite 256 caracteres.</a:t>
            </a:r>
          </a:p>
          <a:p>
            <a:endParaRPr lang="es-ES" dirty="0" smtClean="0"/>
          </a:p>
          <a:p>
            <a:pPr>
              <a:buNone/>
            </a:pPr>
            <a:r>
              <a:rPr lang="es-ES" dirty="0" smtClean="0"/>
              <a:t>	</a:t>
            </a:r>
            <a:r>
              <a:rPr lang="es-ES" b="1" u="sng" dirty="0" smtClean="0"/>
              <a:t>HPFS</a:t>
            </a:r>
          </a:p>
          <a:p>
            <a:r>
              <a:rPr lang="es-ES" dirty="0" smtClean="0"/>
              <a:t>Permite hasta 256 caracteres, el tamaño máximo de un volumen es de 2TB y el tamaño máximo de un archivo es de 2GB.</a:t>
            </a:r>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Sistemas Transaccionales</a:t>
            </a:r>
            <a:endParaRPr lang="es-ES" dirty="0"/>
          </a:p>
        </p:txBody>
      </p:sp>
      <p:sp>
        <p:nvSpPr>
          <p:cNvPr id="3" name="2 Marcador de contenido"/>
          <p:cNvSpPr>
            <a:spLocks noGrp="1"/>
          </p:cNvSpPr>
          <p:nvPr>
            <p:ph idx="1"/>
          </p:nvPr>
        </p:nvSpPr>
        <p:spPr/>
        <p:txBody>
          <a:bodyPr>
            <a:normAutofit fontScale="77500" lnSpcReduction="20000"/>
          </a:bodyPr>
          <a:lstStyle/>
          <a:p>
            <a:pPr algn="just"/>
            <a:r>
              <a:rPr lang="es-ES" dirty="0" smtClean="0"/>
              <a:t>Es un conjunto de operaciones en las que se ejecutan todas ellas o ninguna.</a:t>
            </a:r>
          </a:p>
          <a:p>
            <a:pPr algn="just"/>
            <a:endParaRPr lang="es-ES" dirty="0" smtClean="0"/>
          </a:p>
          <a:p>
            <a:pPr algn="just"/>
            <a:r>
              <a:rPr lang="es-ES" dirty="0" smtClean="0"/>
              <a:t>Las ordenes de ejecución se envían una a una pero el efecto se realiza al final mediante la instrucción commit o roolback.</a:t>
            </a:r>
          </a:p>
          <a:p>
            <a:pPr algn="just"/>
            <a:endParaRPr lang="es-ES" dirty="0" smtClean="0"/>
          </a:p>
          <a:p>
            <a:pPr algn="just"/>
            <a:r>
              <a:rPr lang="es-ES" dirty="0" smtClean="0"/>
              <a:t>Se graba y se actualizan los movimientos a la vez, no puede darse una sin otra. El estado del sistema de archivos siempre es coherente en el disco.</a:t>
            </a:r>
          </a:p>
          <a:p>
            <a:pPr algn="just"/>
            <a:endParaRPr lang="es-ES" dirty="0" smtClean="0"/>
          </a:p>
          <a:p>
            <a:pPr algn="just"/>
            <a:r>
              <a:rPr lang="es-ES" dirty="0" smtClean="0"/>
              <a:t>Hay un registro diario que guarda las acciones en un diario aparte el cual se puede reproducir en caso de bloqueo de sistema.</a:t>
            </a:r>
          </a:p>
          <a:p>
            <a:pPr algn="just"/>
            <a:endParaRPr lang="es-ES" dirty="0" smtClean="0"/>
          </a:p>
          <a:p>
            <a:pPr algn="just"/>
            <a:r>
              <a:rPr lang="es-ES" dirty="0" smtClean="0"/>
              <a:t>Con este sistema los datos se administran mediante la semántica copia por escritura.</a:t>
            </a:r>
          </a:p>
          <a:p>
            <a:pPr algn="just"/>
            <a:endParaRPr lang="es-ES" dirty="0" smtClean="0"/>
          </a:p>
          <a:p>
            <a:pPr algn="just"/>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Sistemas Transaccionales</a:t>
            </a:r>
            <a:endParaRPr lang="es-ES" dirty="0"/>
          </a:p>
        </p:txBody>
      </p:sp>
      <p:sp>
        <p:nvSpPr>
          <p:cNvPr id="3" name="2 Marcador de contenido"/>
          <p:cNvSpPr>
            <a:spLocks noGrp="1"/>
          </p:cNvSpPr>
          <p:nvPr>
            <p:ph idx="1"/>
          </p:nvPr>
        </p:nvSpPr>
        <p:spPr/>
        <p:txBody>
          <a:bodyPr/>
          <a:lstStyle/>
          <a:p>
            <a:r>
              <a:rPr lang="es-ES" dirty="0" smtClean="0"/>
              <a:t>Ventajas de copia por escritura:</a:t>
            </a:r>
          </a:p>
          <a:p>
            <a:pPr lvl="1"/>
            <a:endParaRPr lang="es-ES" dirty="0" smtClean="0"/>
          </a:p>
          <a:p>
            <a:pPr lvl="1" algn="just"/>
            <a:r>
              <a:rPr lang="es-ES" dirty="0" smtClean="0"/>
              <a:t>El estado en disco siempre es valido.</a:t>
            </a:r>
          </a:p>
          <a:p>
            <a:pPr lvl="1" algn="just"/>
            <a:r>
              <a:rPr lang="es-ES" dirty="0" smtClean="0"/>
              <a:t>Las copias de seguridad son coherentes y fiables.</a:t>
            </a:r>
          </a:p>
          <a:p>
            <a:pPr lvl="1" algn="just"/>
            <a:r>
              <a:rPr lang="es-ES" dirty="0" smtClean="0"/>
              <a:t>Se pueden deshacer las modificaciones de los datos hasta un momento determinado.</a:t>
            </a:r>
          </a:p>
          <a:p>
            <a:pPr lvl="1" algn="just">
              <a:buNone/>
            </a:pPr>
            <a:endParaRPr lang="es-ES" sz="2600" dirty="0" smtClean="0"/>
          </a:p>
          <a:p>
            <a:pPr lvl="1" algn="just">
              <a:buNone/>
            </a:pPr>
            <a:r>
              <a:rPr lang="es-ES" sz="2600" dirty="0" smtClean="0"/>
              <a:t>- Entre los sistemas de archivos que utilizan esta técnica esta ext3cow para Linux, ZFS para Solaris y Btrfs para Linux.</a:t>
            </a:r>
            <a:endParaRPr lang="es-ES"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Sistemas de Archivos Distribuidos</a:t>
            </a:r>
            <a:endParaRPr lang="es-ES" dirty="0"/>
          </a:p>
        </p:txBody>
      </p:sp>
      <p:sp>
        <p:nvSpPr>
          <p:cNvPr id="3" name="2 Marcador de contenido"/>
          <p:cNvSpPr>
            <a:spLocks noGrp="1"/>
          </p:cNvSpPr>
          <p:nvPr>
            <p:ph idx="1"/>
          </p:nvPr>
        </p:nvSpPr>
        <p:spPr/>
        <p:txBody>
          <a:bodyPr/>
          <a:lstStyle/>
          <a:p>
            <a:pPr algn="just"/>
            <a:r>
              <a:rPr lang="es-ES" dirty="0" smtClean="0"/>
              <a:t>Permite que los directorios localizados en cualquier lugar de la red sean visualizados como un árbol de directorios único.</a:t>
            </a:r>
          </a:p>
          <a:p>
            <a:pPr algn="just"/>
            <a:r>
              <a:rPr lang="es-ES" dirty="0" smtClean="0"/>
              <a:t>Se puede utilizar:</a:t>
            </a:r>
          </a:p>
          <a:p>
            <a:pPr lvl="1" algn="just"/>
            <a:r>
              <a:rPr lang="es-ES" dirty="0" smtClean="0"/>
              <a:t>Si se espera agregar servidores nuevos de archivos o modificar ubicaciones.</a:t>
            </a:r>
          </a:p>
          <a:p>
            <a:pPr lvl="1" algn="just"/>
            <a:r>
              <a:rPr lang="es-ES" dirty="0" smtClean="0"/>
              <a:t>Si los usuarios tienen carpetas compartidas.</a:t>
            </a:r>
          </a:p>
          <a:p>
            <a:pPr lvl="1" algn="just"/>
            <a:r>
              <a:rPr lang="es-ES" dirty="0" smtClean="0"/>
              <a:t>Si estos usuarios acceden a varias carpetas compartidas en varios servidores.</a:t>
            </a:r>
          </a:p>
          <a:p>
            <a:pPr lvl="1" algn="just"/>
            <a:r>
              <a:rPr lang="es-ES" dirty="0" smtClean="0"/>
              <a:t>Si se dispone de un sitio web para uso interno o externo.</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Introducción</a:t>
            </a:r>
            <a:endParaRPr lang="es-ES" dirty="0"/>
          </a:p>
        </p:txBody>
      </p:sp>
      <p:sp>
        <p:nvSpPr>
          <p:cNvPr id="3" name="2 Marcador de contenido"/>
          <p:cNvSpPr>
            <a:spLocks noGrp="1"/>
          </p:cNvSpPr>
          <p:nvPr>
            <p:ph idx="1"/>
          </p:nvPr>
        </p:nvSpPr>
        <p:spPr/>
        <p:txBody>
          <a:bodyPr>
            <a:normAutofit fontScale="92500" lnSpcReduction="20000"/>
          </a:bodyPr>
          <a:lstStyle/>
          <a:p>
            <a:pPr algn="just"/>
            <a:r>
              <a:rPr lang="es-ES" dirty="0" smtClean="0"/>
              <a:t>Para el almacenamiento de archivos es necesario seguir unas normas.</a:t>
            </a:r>
          </a:p>
          <a:p>
            <a:pPr algn="just"/>
            <a:endParaRPr lang="es-ES" dirty="0" smtClean="0"/>
          </a:p>
          <a:p>
            <a:pPr algn="just"/>
            <a:r>
              <a:rPr lang="es-ES" dirty="0" smtClean="0"/>
              <a:t>El sistema de archivos determina la estructura, nombre, forma de acceso, uso y protección de los archivos a guardar en el disco duro.</a:t>
            </a:r>
          </a:p>
          <a:p>
            <a:pPr algn="just"/>
            <a:endParaRPr lang="es-ES" dirty="0" smtClean="0"/>
          </a:p>
          <a:p>
            <a:pPr algn="just"/>
            <a:r>
              <a:rPr lang="es-ES" dirty="0" smtClean="0"/>
              <a:t>Esta compuesto por dos tipos fundamentales: directorios y archivos.</a:t>
            </a:r>
          </a:p>
          <a:p>
            <a:pPr algn="just"/>
            <a:endParaRPr lang="es-ES" dirty="0" smtClean="0"/>
          </a:p>
          <a:p>
            <a:pPr algn="just"/>
            <a:r>
              <a:rPr lang="es-ES" dirty="0" smtClean="0"/>
              <a:t>Los archivos son los que contienen los datos y los directorios permiten la organización de los archivos.</a:t>
            </a:r>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Sistemas de Archivos Cifrados</a:t>
            </a:r>
            <a:endParaRPr lang="es-ES" dirty="0"/>
          </a:p>
        </p:txBody>
      </p:sp>
      <p:sp>
        <p:nvSpPr>
          <p:cNvPr id="3" name="2 Marcador de contenido"/>
          <p:cNvSpPr>
            <a:spLocks noGrp="1"/>
          </p:cNvSpPr>
          <p:nvPr>
            <p:ph idx="1"/>
          </p:nvPr>
        </p:nvSpPr>
        <p:spPr/>
        <p:txBody>
          <a:bodyPr/>
          <a:lstStyle/>
          <a:p>
            <a:pPr algn="just"/>
            <a:r>
              <a:rPr lang="es-ES" dirty="0" smtClean="0"/>
              <a:t>Permite a los usuarios almacenar sus datos en el disco de forma cifrada.</a:t>
            </a:r>
          </a:p>
          <a:p>
            <a:pPr algn="just"/>
            <a:endParaRPr lang="es-ES" dirty="0" smtClean="0"/>
          </a:p>
          <a:p>
            <a:pPr algn="just"/>
            <a:r>
              <a:rPr lang="es-ES" dirty="0" smtClean="0"/>
              <a:t>Los agentes de recuperación designados pueden recuperar datos cifrados por otro usuario. De esta forma se asegura la accesibilidad a los datos si el usuario que los cifro ya no esta disponible o ha perdido su clave.</a:t>
            </a:r>
          </a:p>
          <a:p>
            <a:pPr algn="just"/>
            <a:endParaRPr lang="es-E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Sistemas de Archivos Virtuales</a:t>
            </a:r>
            <a:endParaRPr lang="es-ES" dirty="0"/>
          </a:p>
        </p:txBody>
      </p:sp>
      <p:sp>
        <p:nvSpPr>
          <p:cNvPr id="3" name="2 Marcador de contenido"/>
          <p:cNvSpPr>
            <a:spLocks noGrp="1"/>
          </p:cNvSpPr>
          <p:nvPr>
            <p:ph idx="1"/>
          </p:nvPr>
        </p:nvSpPr>
        <p:spPr/>
        <p:txBody>
          <a:bodyPr/>
          <a:lstStyle/>
          <a:p>
            <a:pPr algn="just"/>
            <a:r>
              <a:rPr lang="es-ES" dirty="0" smtClean="0"/>
              <a:t>Permite que las aplicaciones cliente tengan acceso a distintos tipos de sistemas de archivos de una manera uniforme.</a:t>
            </a:r>
          </a:p>
          <a:p>
            <a:pPr algn="just"/>
            <a:endParaRPr lang="es-ES" dirty="0" smtClean="0"/>
          </a:p>
          <a:p>
            <a:pPr algn="just"/>
            <a:r>
              <a:rPr lang="es-ES" dirty="0" smtClean="0"/>
              <a:t>Se utiliza como un puente sobre los sistemas de archivos de Windows, de Mac OS y Linux.</a:t>
            </a:r>
          </a:p>
          <a:p>
            <a:pPr algn="just"/>
            <a:endParaRPr lang="es-ES" dirty="0" smtClean="0"/>
          </a:p>
          <a:p>
            <a:pPr algn="just"/>
            <a:r>
              <a:rPr lang="es-ES" dirty="0" smtClean="0"/>
              <a:t>El directorio /proc de Linux es un ejemplo de sistema de archivos virtual.</a:t>
            </a:r>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Archivos</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Es la forma de almacenar información en el disco y poder volverla a leer mas adelante.</a:t>
            </a:r>
          </a:p>
          <a:p>
            <a:endParaRPr lang="es-ES" dirty="0" smtClean="0"/>
          </a:p>
          <a:p>
            <a:r>
              <a:rPr lang="es-ES" dirty="0" smtClean="0"/>
              <a:t>Todos los sistemas operativos permiten cadenas de hasta 8 caracteres como nombre de archivo.</a:t>
            </a:r>
          </a:p>
          <a:p>
            <a:endParaRPr lang="es-ES" dirty="0" smtClean="0"/>
          </a:p>
          <a:p>
            <a:r>
              <a:rPr lang="es-ES" dirty="0" smtClean="0"/>
              <a:t>La parte posterior al nombre de archivo se denomina extensión, que es el tipo de archivo.</a:t>
            </a:r>
          </a:p>
          <a:p>
            <a:endParaRPr lang="es-ES" dirty="0" smtClean="0"/>
          </a:p>
          <a:p>
            <a:r>
              <a:rPr lang="es-ES" dirty="0" smtClean="0"/>
              <a:t>Junto al nombre del archivo se almacenan unos atributos que califican al archivo.</a:t>
            </a: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Archivos</a:t>
            </a:r>
            <a:endParaRPr lang="es-ES" dirty="0"/>
          </a:p>
        </p:txBody>
      </p:sp>
      <p:sp>
        <p:nvSpPr>
          <p:cNvPr id="3" name="2 Marcador de contenido"/>
          <p:cNvSpPr>
            <a:spLocks noGrp="1"/>
          </p:cNvSpPr>
          <p:nvPr>
            <p:ph idx="1"/>
          </p:nvPr>
        </p:nvSpPr>
        <p:spPr/>
        <p:txBody>
          <a:bodyPr/>
          <a:lstStyle/>
          <a:p>
            <a:pPr>
              <a:buNone/>
            </a:pPr>
            <a:r>
              <a:rPr lang="es-ES" dirty="0" smtClean="0"/>
              <a:t>	</a:t>
            </a:r>
            <a:r>
              <a:rPr lang="es-ES" u="sng" dirty="0" smtClean="0"/>
              <a:t>Tipos de atributos</a:t>
            </a:r>
          </a:p>
          <a:p>
            <a:pPr>
              <a:buNone/>
            </a:pPr>
            <a:endParaRPr lang="es-ES" u="sng" dirty="0" smtClean="0"/>
          </a:p>
          <a:p>
            <a:r>
              <a:rPr lang="es-ES" dirty="0" smtClean="0"/>
              <a:t>S:atributo de sistema</a:t>
            </a:r>
          </a:p>
          <a:p>
            <a:r>
              <a:rPr lang="es-ES" dirty="0" smtClean="0"/>
              <a:t>H:atributo de oculto</a:t>
            </a:r>
          </a:p>
          <a:p>
            <a:r>
              <a:rPr lang="es-ES" dirty="0" smtClean="0"/>
              <a:t>R:atributo de solo lectura</a:t>
            </a:r>
          </a:p>
          <a:p>
            <a:r>
              <a:rPr lang="es-ES" dirty="0" smtClean="0"/>
              <a:t>A:atributo de archivo</a:t>
            </a:r>
          </a:p>
          <a:p>
            <a:r>
              <a:rPr lang="es-ES" dirty="0" smtClean="0"/>
              <a:t>Fecha</a:t>
            </a:r>
          </a:p>
          <a:p>
            <a:r>
              <a:rPr lang="es-ES" dirty="0" smtClean="0"/>
              <a:t>Hora</a:t>
            </a:r>
          </a:p>
          <a:p>
            <a:r>
              <a:rPr lang="es-ES" dirty="0" smtClean="0"/>
              <a:t>Tamaño</a:t>
            </a: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Archivos</a:t>
            </a:r>
            <a:endParaRPr lang="es-ES" dirty="0"/>
          </a:p>
        </p:txBody>
      </p:sp>
      <p:sp>
        <p:nvSpPr>
          <p:cNvPr id="3" name="2 Marcador de contenido"/>
          <p:cNvSpPr>
            <a:spLocks noGrp="1"/>
          </p:cNvSpPr>
          <p:nvPr>
            <p:ph idx="1"/>
          </p:nvPr>
        </p:nvSpPr>
        <p:spPr/>
        <p:txBody>
          <a:bodyPr/>
          <a:lstStyle/>
          <a:p>
            <a:pPr>
              <a:buNone/>
            </a:pPr>
            <a:r>
              <a:rPr lang="es-ES" dirty="0" smtClean="0"/>
              <a:t>	</a:t>
            </a:r>
            <a:r>
              <a:rPr lang="es-ES" u="sng" dirty="0" smtClean="0"/>
              <a:t>Los comodines</a:t>
            </a:r>
          </a:p>
          <a:p>
            <a:r>
              <a:rPr lang="es-ES" dirty="0" smtClean="0"/>
              <a:t>* Sustituye a todos los caracteres</a:t>
            </a:r>
          </a:p>
          <a:p>
            <a:r>
              <a:rPr lang="es-ES" dirty="0" smtClean="0"/>
              <a:t>? Sustituye a un carácter para que coincida con el resto</a:t>
            </a:r>
          </a:p>
          <a:p>
            <a:pPr>
              <a:buNone/>
            </a:pPr>
            <a:endParaRPr lang="es-ES" dirty="0" smtClean="0"/>
          </a:p>
          <a:p>
            <a:pPr>
              <a:buNone/>
            </a:pPr>
            <a:r>
              <a:rPr lang="es-ES" dirty="0" smtClean="0"/>
              <a:t>	</a:t>
            </a:r>
            <a:r>
              <a:rPr lang="es-ES" u="sng" dirty="0" smtClean="0"/>
              <a:t>Tipos de archivos</a:t>
            </a:r>
          </a:p>
          <a:p>
            <a:r>
              <a:rPr lang="es-ES" dirty="0" smtClean="0"/>
              <a:t>Se dividen en 2 grupos: ejecutables y no ejecutables</a:t>
            </a:r>
          </a:p>
          <a:p>
            <a:pPr algn="just"/>
            <a:r>
              <a:rPr lang="es-ES" dirty="0" smtClean="0"/>
              <a:t>La mayoría de los archivos tienen extensiones distintas, estas a su vez se subdividen en categorías.</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Archivos</a:t>
            </a:r>
            <a:endParaRPr lang="es-ES" dirty="0"/>
          </a:p>
        </p:txBody>
      </p:sp>
      <p:sp>
        <p:nvSpPr>
          <p:cNvPr id="3" name="2 Marcador de contenido"/>
          <p:cNvSpPr>
            <a:spLocks noGrp="1"/>
          </p:cNvSpPr>
          <p:nvPr>
            <p:ph idx="1"/>
          </p:nvPr>
        </p:nvSpPr>
        <p:spPr/>
        <p:txBody>
          <a:bodyPr>
            <a:normAutofit fontScale="77500" lnSpcReduction="20000"/>
          </a:bodyPr>
          <a:lstStyle/>
          <a:p>
            <a:pPr>
              <a:buNone/>
            </a:pPr>
            <a:r>
              <a:rPr lang="es-ES" dirty="0" smtClean="0"/>
              <a:t>	</a:t>
            </a:r>
            <a:r>
              <a:rPr lang="es-ES" u="sng" dirty="0" smtClean="0"/>
              <a:t>Tipos de categorías</a:t>
            </a:r>
          </a:p>
          <a:p>
            <a:pPr>
              <a:buNone/>
            </a:pPr>
            <a:endParaRPr lang="es-ES" u="sng" dirty="0" smtClean="0"/>
          </a:p>
          <a:p>
            <a:r>
              <a:rPr lang="es-ES" dirty="0" smtClean="0"/>
              <a:t>Sistema: archivos del funcionamiento interno del sistema operativo.</a:t>
            </a:r>
          </a:p>
          <a:p>
            <a:r>
              <a:rPr lang="es-ES" dirty="0" smtClean="0"/>
              <a:t>Audio: Son todos los que contienen los sonidos.</a:t>
            </a:r>
          </a:p>
          <a:p>
            <a:r>
              <a:rPr lang="es-ES" dirty="0" smtClean="0"/>
              <a:t>Video: No solo contienen imagines sino un sonido que les acompaña.</a:t>
            </a:r>
          </a:p>
          <a:p>
            <a:r>
              <a:rPr lang="es-ES" dirty="0" smtClean="0"/>
              <a:t>Comprimidos: Formato de almacenaje de información con menor espacio.</a:t>
            </a:r>
          </a:p>
          <a:p>
            <a:r>
              <a:rPr lang="es-ES" dirty="0" smtClean="0"/>
              <a:t>Imágenes: Formato en que están hechas las imágenes.</a:t>
            </a:r>
          </a:p>
          <a:p>
            <a:r>
              <a:rPr lang="es-ES" dirty="0" smtClean="0"/>
              <a:t>Texto: Formato de los documentos de texto.</a:t>
            </a:r>
          </a:p>
          <a:p>
            <a:r>
              <a:rPr lang="es-ES" dirty="0" smtClean="0"/>
              <a:t>Imágenes de CD/DVD: Archivo único que se guarda en un CD, exactamente igual al grabado en un disco.</a:t>
            </a:r>
          </a:p>
          <a:p>
            <a:r>
              <a:rPr lang="es-ES" dirty="0" smtClean="0"/>
              <a:t>Programas: Tipos de formato de cada programa que realizan distintas funciones.</a:t>
            </a: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Directorios</a:t>
            </a:r>
            <a:endParaRPr lang="es-ES" dirty="0"/>
          </a:p>
        </p:txBody>
      </p:sp>
      <p:sp>
        <p:nvSpPr>
          <p:cNvPr id="3" name="2 Marcador de contenido"/>
          <p:cNvSpPr>
            <a:spLocks noGrp="1"/>
          </p:cNvSpPr>
          <p:nvPr>
            <p:ph idx="1"/>
          </p:nvPr>
        </p:nvSpPr>
        <p:spPr/>
        <p:txBody>
          <a:bodyPr/>
          <a:lstStyle/>
          <a:p>
            <a:pPr algn="just"/>
            <a:r>
              <a:rPr lang="es-ES" dirty="0" smtClean="0"/>
              <a:t>Son una división de almacenamiento de archivos y subdirectorios (carpetas).</a:t>
            </a:r>
          </a:p>
          <a:p>
            <a:pPr algn="just"/>
            <a:endParaRPr lang="es-ES" dirty="0" smtClean="0"/>
          </a:p>
          <a:p>
            <a:pPr algn="just"/>
            <a:r>
              <a:rPr lang="es-ES" dirty="0" smtClean="0"/>
              <a:t>En todo sistema de archivo hay un directorio especial llamado root que es el contenedor de los demás directorios.</a:t>
            </a:r>
          </a:p>
          <a:p>
            <a:pPr algn="just"/>
            <a:endParaRPr lang="es-ES" dirty="0" smtClean="0"/>
          </a:p>
          <a:p>
            <a:pPr algn="just"/>
            <a:r>
              <a:rPr lang="es-ES" dirty="0" smtClean="0"/>
              <a:t>Junto al nombre del directorio se almacenan unos atributos.</a:t>
            </a:r>
          </a:p>
          <a:p>
            <a:pPr algn="just"/>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Directorios</a:t>
            </a:r>
            <a:endParaRPr lang="es-ES" dirty="0"/>
          </a:p>
        </p:txBody>
      </p:sp>
      <p:sp>
        <p:nvSpPr>
          <p:cNvPr id="3" name="2 Marcador de contenido"/>
          <p:cNvSpPr>
            <a:spLocks noGrp="1"/>
          </p:cNvSpPr>
          <p:nvPr>
            <p:ph idx="1"/>
          </p:nvPr>
        </p:nvSpPr>
        <p:spPr/>
        <p:txBody>
          <a:bodyPr/>
          <a:lstStyle/>
          <a:p>
            <a:pPr>
              <a:buNone/>
            </a:pPr>
            <a:r>
              <a:rPr lang="es-ES" dirty="0" smtClean="0"/>
              <a:t>	</a:t>
            </a:r>
            <a:r>
              <a:rPr lang="es-ES" u="sng" dirty="0" smtClean="0"/>
              <a:t>Tipos de Atributos</a:t>
            </a:r>
          </a:p>
          <a:p>
            <a:pPr>
              <a:buNone/>
            </a:pPr>
            <a:endParaRPr lang="es-ES" u="sng" dirty="0" smtClean="0"/>
          </a:p>
          <a:p>
            <a:r>
              <a:rPr lang="es-ES" dirty="0" smtClean="0"/>
              <a:t>H: atributo de oculto</a:t>
            </a:r>
          </a:p>
          <a:p>
            <a:r>
              <a:rPr lang="es-ES" dirty="0" smtClean="0"/>
              <a:t>R: atributo de solo lectura</a:t>
            </a:r>
          </a:p>
          <a:p>
            <a:r>
              <a:rPr lang="es-ES" dirty="0" smtClean="0"/>
              <a:t>A: atributo de archivo</a:t>
            </a:r>
          </a:p>
          <a:p>
            <a:r>
              <a:rPr lang="es-ES" dirty="0" smtClean="0"/>
              <a:t>Fecha</a:t>
            </a:r>
          </a:p>
          <a:p>
            <a:r>
              <a:rPr lang="es-ES" dirty="0" smtClean="0"/>
              <a:t>Hora</a:t>
            </a: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Implementación de Sistemas de Archivos</a:t>
            </a:r>
            <a:endParaRPr lang="es-ES" dirty="0"/>
          </a:p>
        </p:txBody>
      </p:sp>
      <p:sp>
        <p:nvSpPr>
          <p:cNvPr id="3" name="2 Marcador de contenido"/>
          <p:cNvSpPr>
            <a:spLocks noGrp="1"/>
          </p:cNvSpPr>
          <p:nvPr>
            <p:ph idx="1"/>
          </p:nvPr>
        </p:nvSpPr>
        <p:spPr/>
        <p:txBody>
          <a:bodyPr>
            <a:normAutofit/>
          </a:bodyPr>
          <a:lstStyle/>
          <a:p>
            <a:r>
              <a:rPr lang="es-ES" dirty="0" smtClean="0"/>
              <a:t>Todo archivo esta asociado a un registro de bloques.</a:t>
            </a:r>
          </a:p>
          <a:p>
            <a:pPr>
              <a:buNone/>
            </a:pPr>
            <a:endParaRPr lang="es-ES" dirty="0" smtClean="0"/>
          </a:p>
          <a:p>
            <a:pPr algn="just"/>
            <a:r>
              <a:rPr lang="es-ES" dirty="0" smtClean="0"/>
              <a:t>Un bloque esta compuesto por un determinado numero de sectores que se asocian a un único archivo.</a:t>
            </a:r>
          </a:p>
          <a:p>
            <a:endParaRPr lang="es-ES" dirty="0" smtClean="0"/>
          </a:p>
          <a:p>
            <a:r>
              <a:rPr lang="es-ES" dirty="0" smtClean="0"/>
              <a:t>Se usan varias técnicas para asocias un archivo con su correspondiente bloque.</a:t>
            </a:r>
          </a:p>
          <a:p>
            <a:pPr lvl="1"/>
            <a:r>
              <a:rPr lang="es-ES" dirty="0" smtClean="0"/>
              <a:t>Se almacena los archivos mediante bloques adyacentes en el disco (asignación adyacente).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250</TotalTime>
  <Words>859</Words>
  <Application>Microsoft Office PowerPoint</Application>
  <PresentationFormat>Presentación en pantalla (4:3)</PresentationFormat>
  <Paragraphs>152</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Calibri</vt:lpstr>
      <vt:lpstr>Constantia</vt:lpstr>
      <vt:lpstr>Wingdings 2</vt:lpstr>
      <vt:lpstr>Flujo</vt:lpstr>
      <vt:lpstr>Los Sistemas de Archivos</vt:lpstr>
      <vt:lpstr>Introducción</vt:lpstr>
      <vt:lpstr>Archivos</vt:lpstr>
      <vt:lpstr>Archivos</vt:lpstr>
      <vt:lpstr>Archivos</vt:lpstr>
      <vt:lpstr>Archivos</vt:lpstr>
      <vt:lpstr>Directorios</vt:lpstr>
      <vt:lpstr>Directorios</vt:lpstr>
      <vt:lpstr>Implementación de Sistemas de Archivos</vt:lpstr>
      <vt:lpstr>Implementación de Sistemas de Archivos</vt:lpstr>
      <vt:lpstr>Implementación de Sistemas de Archivos</vt:lpstr>
      <vt:lpstr>Implementación de Sistemas de Archivos</vt:lpstr>
      <vt:lpstr>Tipos de Sistemas de Archivos</vt:lpstr>
      <vt:lpstr>Tipos de Sistemas de Archivos</vt:lpstr>
      <vt:lpstr>Tipos de Sistemas de Archivos</vt:lpstr>
      <vt:lpstr>Tipos de Sistemas de Archivos</vt:lpstr>
      <vt:lpstr>Sistemas Transaccionales</vt:lpstr>
      <vt:lpstr>Sistemas Transaccionales</vt:lpstr>
      <vt:lpstr>Sistemas de Archivos Distribuidos</vt:lpstr>
      <vt:lpstr>Sistemas de Archivos Cifrados</vt:lpstr>
      <vt:lpstr>Sistemas de Archivos Virtuales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Sistemas de Archivos</dc:title>
  <dc:creator>alumno</dc:creator>
  <cp:lastModifiedBy>Usuario de Windows</cp:lastModifiedBy>
  <cp:revision>22</cp:revision>
  <dcterms:created xsi:type="dcterms:W3CDTF">2012-03-06T15:25:59Z</dcterms:created>
  <dcterms:modified xsi:type="dcterms:W3CDTF">2016-09-26T14:09:38Z</dcterms:modified>
</cp:coreProperties>
</file>